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5"/>
  </p:notesMasterIdLst>
  <p:handoutMasterIdLst>
    <p:handoutMasterId r:id="rId26"/>
  </p:handoutMasterIdLst>
  <p:sldIdLst>
    <p:sldId id="256" r:id="rId6"/>
    <p:sldId id="281" r:id="rId7"/>
    <p:sldId id="291" r:id="rId8"/>
    <p:sldId id="268" r:id="rId9"/>
    <p:sldId id="296" r:id="rId10"/>
    <p:sldId id="293" r:id="rId11"/>
    <p:sldId id="294" r:id="rId12"/>
    <p:sldId id="295" r:id="rId13"/>
    <p:sldId id="283" r:id="rId14"/>
    <p:sldId id="290" r:id="rId15"/>
    <p:sldId id="288" r:id="rId16"/>
    <p:sldId id="274" r:id="rId17"/>
    <p:sldId id="298" r:id="rId18"/>
    <p:sldId id="276" r:id="rId19"/>
    <p:sldId id="277" r:id="rId20"/>
    <p:sldId id="280" r:id="rId21"/>
    <p:sldId id="287" r:id="rId22"/>
    <p:sldId id="297" r:id="rId23"/>
    <p:sldId id="299" r:id="rId24"/>
  </p:sldIdLst>
  <p:sldSz cx="10058400" cy="7772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09" autoAdjust="0"/>
    <p:restoredTop sz="69330" autoAdjust="0"/>
  </p:normalViewPr>
  <p:slideViewPr>
    <p:cSldViewPr snapToGrid="0">
      <p:cViewPr varScale="1">
        <p:scale>
          <a:sx n="70" d="100"/>
          <a:sy n="70" d="100"/>
        </p:scale>
        <p:origin x="2076"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478128-51A0-4858-8F60-23EBC73C699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99A537-A24A-439D-9B79-9858B77669C3}"/>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4E1A4F9-B6AF-4967-9D3A-77F58F0F028F}" type="datetimeFigureOut">
              <a:rPr lang="en-US" smtClean="0"/>
              <a:t>4/27/2023</a:t>
            </a:fld>
            <a:endParaRPr lang="en-US"/>
          </a:p>
        </p:txBody>
      </p:sp>
      <p:sp>
        <p:nvSpPr>
          <p:cNvPr id="4" name="Footer Placeholder 3">
            <a:extLst>
              <a:ext uri="{FF2B5EF4-FFF2-40B4-BE49-F238E27FC236}">
                <a16:creationId xmlns:a16="http://schemas.microsoft.com/office/drawing/2014/main" id="{8CAA367D-332C-4AB0-8213-174486B460E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014B463-33D2-49F7-9BBB-B208D12BCA4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2F5CACB-078C-416D-AC9F-D78C54F9D575}" type="slidenum">
              <a:rPr lang="en-US" smtClean="0"/>
              <a:t>‹#›</a:t>
            </a:fld>
            <a:endParaRPr lang="en-US"/>
          </a:p>
        </p:txBody>
      </p:sp>
    </p:spTree>
    <p:extLst>
      <p:ext uri="{BB962C8B-B14F-4D97-AF65-F5344CB8AC3E}">
        <p14:creationId xmlns:p14="http://schemas.microsoft.com/office/powerpoint/2010/main" val="3965797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EAEFA1AE-C3D4-4C82-906F-CA5F9861AB4F}" type="datetimeFigureOut">
              <a:rPr lang="en-US" smtClean="0"/>
              <a:t>4/27/2023</a:t>
            </a:fld>
            <a:endParaRPr lang="en-US"/>
          </a:p>
        </p:txBody>
      </p:sp>
      <p:sp>
        <p:nvSpPr>
          <p:cNvPr id="4" name="Slide Image Placeholder 3"/>
          <p:cNvSpPr>
            <a:spLocks noGrp="1" noRot="1" noChangeAspect="1"/>
          </p:cNvSpPr>
          <p:nvPr>
            <p:ph type="sldImg" idx="2"/>
          </p:nvPr>
        </p:nvSpPr>
        <p:spPr>
          <a:xfrm>
            <a:off x="1474788" y="1162050"/>
            <a:ext cx="406082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4A3F721-858F-4D26-8BEA-F86379D2590D}" type="slidenum">
              <a:rPr lang="en-US" smtClean="0"/>
              <a:t>‹#›</a:t>
            </a:fld>
            <a:endParaRPr lang="en-US"/>
          </a:p>
        </p:txBody>
      </p:sp>
    </p:spTree>
    <p:extLst>
      <p:ext uri="{BB962C8B-B14F-4D97-AF65-F5344CB8AC3E}">
        <p14:creationId xmlns:p14="http://schemas.microsoft.com/office/powerpoint/2010/main" val="3943828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 </a:t>
            </a:r>
          </a:p>
          <a:p>
            <a:r>
              <a:rPr lang="en-US" dirty="0"/>
              <a:t>Good evening, my name is Malachi Bielecki and I’m a Grants Coordinator with Council Administration here at the City of San Diego. My colleague Abigail Edwards and I are here to present the Community Projects, Programs, and Services funding program for Fiscal Year 2024, and we are also here to answer any of your questions. I would like to ask that you please hold your questions until the end of the presentation. </a:t>
            </a:r>
          </a:p>
        </p:txBody>
      </p:sp>
      <p:sp>
        <p:nvSpPr>
          <p:cNvPr id="4" name="Slide Number Placeholder 3"/>
          <p:cNvSpPr>
            <a:spLocks noGrp="1"/>
          </p:cNvSpPr>
          <p:nvPr>
            <p:ph type="sldNum" sz="quarter" idx="5"/>
          </p:nvPr>
        </p:nvSpPr>
        <p:spPr/>
        <p:txBody>
          <a:bodyPr/>
          <a:lstStyle/>
          <a:p>
            <a:fld id="{A4A3F721-858F-4D26-8BEA-F86379D2590D}" type="slidenum">
              <a:rPr lang="en-US" smtClean="0"/>
              <a:t>1</a:t>
            </a:fld>
            <a:endParaRPr lang="en-US"/>
          </a:p>
        </p:txBody>
      </p:sp>
    </p:spTree>
    <p:extLst>
      <p:ext uri="{BB962C8B-B14F-4D97-AF65-F5344CB8AC3E}">
        <p14:creationId xmlns:p14="http://schemas.microsoft.com/office/powerpoint/2010/main" val="412073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Malachi Bielecki: </a:t>
            </a:r>
          </a:p>
          <a:p>
            <a:r>
              <a:rPr lang="en-US" dirty="0"/>
              <a:t>Here are some examples of organizations and projects that received CPPS funding in Fiscal Year 2023: </a:t>
            </a:r>
          </a:p>
          <a:p>
            <a:endParaRPr lang="en-US" dirty="0"/>
          </a:p>
          <a:p>
            <a:r>
              <a:rPr lang="en-US" dirty="0"/>
              <a:t>Meals on Wheels was awarded funding for their senior meal delivery program.</a:t>
            </a:r>
          </a:p>
          <a:p>
            <a:r>
              <a:rPr lang="en-US" dirty="0"/>
              <a:t>San Diego Second Chance Program was awarded funding for their job training program.</a:t>
            </a:r>
          </a:p>
          <a:p>
            <a:r>
              <a:rPr lang="en-US" dirty="0"/>
              <a:t>Old Town San Diego Chamber of Commerce was awarded funding to help construct a brand-new visitors center. </a:t>
            </a:r>
          </a:p>
          <a:p>
            <a:r>
              <a:rPr lang="en-US" dirty="0"/>
              <a:t>Pacific Arts Movement was awarded funding to assist in their operational capacity. </a:t>
            </a:r>
          </a:p>
          <a:p>
            <a:r>
              <a:rPr lang="en-US" dirty="0"/>
              <a:t>People Assisting the Homeless, or PATH, was awarded funding to purchase a van for their housing assistance program. </a:t>
            </a:r>
          </a:p>
          <a:p>
            <a:r>
              <a:rPr lang="en-US" dirty="0"/>
              <a:t>And Rolando Community Council was awarded funding to host a street fair. </a:t>
            </a:r>
          </a:p>
          <a:p>
            <a:endParaRPr lang="en-US" dirty="0"/>
          </a:p>
          <a:p>
            <a:r>
              <a:rPr lang="en-US" dirty="0"/>
              <a:t>These are just a few of over 200 diverse projects that received funding in Fiscal Year 2023. </a:t>
            </a:r>
          </a:p>
        </p:txBody>
      </p:sp>
      <p:sp>
        <p:nvSpPr>
          <p:cNvPr id="4" name="Slide Number Placeholder 3"/>
          <p:cNvSpPr>
            <a:spLocks noGrp="1"/>
          </p:cNvSpPr>
          <p:nvPr>
            <p:ph type="sldNum" sz="quarter" idx="10"/>
          </p:nvPr>
        </p:nvSpPr>
        <p:spPr/>
        <p:txBody>
          <a:bodyPr/>
          <a:lstStyle/>
          <a:p>
            <a:fld id="{A4A3F721-858F-4D26-8BEA-F86379D2590D}" type="slidenum">
              <a:rPr lang="en-US" smtClean="0"/>
              <a:t>10</a:t>
            </a:fld>
            <a:endParaRPr lang="en-US"/>
          </a:p>
        </p:txBody>
      </p:sp>
    </p:spTree>
    <p:extLst>
      <p:ext uri="{BB962C8B-B14F-4D97-AF65-F5344CB8AC3E}">
        <p14:creationId xmlns:p14="http://schemas.microsoft.com/office/powerpoint/2010/main" val="3010730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 </a:t>
            </a:r>
          </a:p>
          <a:p>
            <a:r>
              <a:rPr lang="en-US" b="0" dirty="0"/>
              <a:t>Here are a few steps an organization should take prior to applying. </a:t>
            </a:r>
          </a:p>
          <a:p>
            <a:endParaRPr lang="en-US" b="0" dirty="0"/>
          </a:p>
          <a:p>
            <a:r>
              <a:rPr lang="en-US" b="0" dirty="0"/>
              <a:t>We recommend that organizations contact the Council Offices that they would like to request funding from. Since CPPS funding is awarded strictly at the discretion of each office, it is in an organization’s best interest to communicate with the council offices</a:t>
            </a:r>
          </a:p>
          <a:p>
            <a:endParaRPr lang="en-US" b="0" dirty="0"/>
          </a:p>
          <a:p>
            <a:r>
              <a:rPr lang="en-US" b="0" dirty="0"/>
              <a:t>Next, ensure that your organization can meet all Council Policy requirements. Organizations must be able to meet these standards by the time of application submittal. </a:t>
            </a:r>
          </a:p>
          <a:p>
            <a:endParaRPr lang="en-US" b="0" dirty="0"/>
          </a:p>
          <a:p>
            <a:r>
              <a:rPr lang="en-US" b="0" dirty="0"/>
              <a:t>Lastly, recognize that applying for CPPS funds does not guarantee that an organization will receive funding. </a:t>
            </a:r>
          </a:p>
        </p:txBody>
      </p:sp>
      <p:sp>
        <p:nvSpPr>
          <p:cNvPr id="4" name="Slide Number Placeholder 3"/>
          <p:cNvSpPr>
            <a:spLocks noGrp="1"/>
          </p:cNvSpPr>
          <p:nvPr>
            <p:ph type="sldNum" sz="quarter" idx="5"/>
          </p:nvPr>
        </p:nvSpPr>
        <p:spPr/>
        <p:txBody>
          <a:bodyPr/>
          <a:lstStyle/>
          <a:p>
            <a:fld id="{A4A3F721-858F-4D26-8BEA-F86379D2590D}" type="slidenum">
              <a:rPr lang="en-US" smtClean="0"/>
              <a:t>11</a:t>
            </a:fld>
            <a:endParaRPr lang="en-US"/>
          </a:p>
        </p:txBody>
      </p:sp>
    </p:spTree>
    <p:extLst>
      <p:ext uri="{BB962C8B-B14F-4D97-AF65-F5344CB8AC3E}">
        <p14:creationId xmlns:p14="http://schemas.microsoft.com/office/powerpoint/2010/main" val="3620189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b="0" dirty="0"/>
              <a:t>Here is an overview of the application process:</a:t>
            </a:r>
          </a:p>
          <a:p>
            <a:endParaRPr lang="en-US" b="0" dirty="0"/>
          </a:p>
          <a:p>
            <a:r>
              <a:rPr lang="en-US" b="0" dirty="0"/>
              <a:t>We suggest using the detailed application instructions linked in this PowerPoint and on our webpage as a guide. It will likely have the answer to any questions that may arise. </a:t>
            </a:r>
          </a:p>
          <a:p>
            <a:endParaRPr lang="en-US" b="0" dirty="0"/>
          </a:p>
          <a:p>
            <a:r>
              <a:rPr lang="en-US" b="0" dirty="0"/>
              <a:t>An organization may submit multiple applications, but only one project, program, or service is allowed per application. Within an application, an organization may apply for funding from multiple Council Offices. </a:t>
            </a:r>
          </a:p>
          <a:p>
            <a:endParaRPr lang="en-US" b="0" dirty="0"/>
          </a:p>
          <a:p>
            <a:r>
              <a:rPr lang="en-US" b="0" dirty="0"/>
              <a:t>Funding requests and awards may not be less than $1,500. In the past, organizations have received awards as small as $1,500 and as large as $35,000. </a:t>
            </a:r>
          </a:p>
          <a:p>
            <a:endParaRPr lang="en-US" b="0" dirty="0"/>
          </a:p>
          <a:p>
            <a:r>
              <a:rPr lang="en-US" b="0" dirty="0"/>
              <a:t>Lastly, be able to demonstrate that the project, program, or service is open to the public, provides a public purpose, and is of value to San Diego communities and neighborhoods. </a:t>
            </a:r>
          </a:p>
        </p:txBody>
      </p:sp>
      <p:sp>
        <p:nvSpPr>
          <p:cNvPr id="4" name="Slide Number Placeholder 3"/>
          <p:cNvSpPr>
            <a:spLocks noGrp="1"/>
          </p:cNvSpPr>
          <p:nvPr>
            <p:ph type="sldNum" sz="quarter" idx="5"/>
          </p:nvPr>
        </p:nvSpPr>
        <p:spPr/>
        <p:txBody>
          <a:bodyPr/>
          <a:lstStyle/>
          <a:p>
            <a:fld id="{A4A3F721-858F-4D26-8BEA-F86379D2590D}" type="slidenum">
              <a:rPr lang="en-US" smtClean="0"/>
              <a:t>12</a:t>
            </a:fld>
            <a:endParaRPr lang="en-US"/>
          </a:p>
        </p:txBody>
      </p:sp>
    </p:spTree>
    <p:extLst>
      <p:ext uri="{BB962C8B-B14F-4D97-AF65-F5344CB8AC3E}">
        <p14:creationId xmlns:p14="http://schemas.microsoft.com/office/powerpoint/2010/main" val="1751210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b="0" dirty="0"/>
              <a:t>The following is due at the time of application submittal: </a:t>
            </a:r>
          </a:p>
          <a:p>
            <a:endParaRPr lang="en-US" b="0" dirty="0"/>
          </a:p>
          <a:p>
            <a:r>
              <a:rPr lang="en-US" b="0" dirty="0"/>
              <a:t>A completed standard application, which will be available on the CPPS webpage and provided to our email distribution list. </a:t>
            </a:r>
          </a:p>
          <a:p>
            <a:r>
              <a:rPr lang="en-US" b="0" dirty="0"/>
              <a:t>An IRS determination letter showing proof of nonprofit status. </a:t>
            </a:r>
          </a:p>
          <a:p>
            <a:r>
              <a:rPr lang="en-US" b="0" dirty="0"/>
              <a:t>Confirmation of an ACTIVE status with the California Secretary of State and a CURRENT status with the California Attorney General. </a:t>
            </a:r>
          </a:p>
          <a:p>
            <a:r>
              <a:rPr lang="en-US" b="0" dirty="0"/>
              <a:t>A completed Drug Free Workplace report. </a:t>
            </a:r>
          </a:p>
          <a:p>
            <a:r>
              <a:rPr lang="en-US" b="0" dirty="0"/>
              <a:t>A completed EOC Workforce Report. </a:t>
            </a:r>
          </a:p>
          <a:p>
            <a:r>
              <a:rPr lang="en-US" b="0" dirty="0"/>
              <a:t>An IRS Form 990, 990EZ, or 990N. </a:t>
            </a:r>
          </a:p>
          <a:p>
            <a:r>
              <a:rPr lang="en-US" b="0" dirty="0"/>
              <a:t>And lastly, an IRS Form W-9. </a:t>
            </a:r>
          </a:p>
          <a:p>
            <a:endParaRPr lang="en-US" b="0" dirty="0"/>
          </a:p>
          <a:p>
            <a:r>
              <a:rPr lang="en-US" b="0" dirty="0"/>
              <a:t>It is very important that your organization fills in all fields on these forms where possible, paying special attention to signatures and dates. Any missing information may result in a delay for your application or loss of eligibility.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67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b="0" dirty="0"/>
              <a:t>To check your organization’s nonprofit status, you can use the IRS online tool known as the Tax-Exempt Organization Search. In the case that you cannot locate your organization’s status when you believe the IRS should have it on file, you will need to contact their customer service. </a:t>
            </a:r>
          </a:p>
        </p:txBody>
      </p:sp>
      <p:sp>
        <p:nvSpPr>
          <p:cNvPr id="4" name="Slide Number Placeholder 3"/>
          <p:cNvSpPr>
            <a:spLocks noGrp="1"/>
          </p:cNvSpPr>
          <p:nvPr>
            <p:ph type="sldNum" sz="quarter" idx="5"/>
          </p:nvPr>
        </p:nvSpPr>
        <p:spPr/>
        <p:txBody>
          <a:bodyPr/>
          <a:lstStyle/>
          <a:p>
            <a:fld id="{A4A3F721-858F-4D26-8BEA-F86379D2590D}" type="slidenum">
              <a:rPr lang="en-US" smtClean="0"/>
              <a:t>14</a:t>
            </a:fld>
            <a:endParaRPr lang="en-US"/>
          </a:p>
        </p:txBody>
      </p:sp>
    </p:spTree>
    <p:extLst>
      <p:ext uri="{BB962C8B-B14F-4D97-AF65-F5344CB8AC3E}">
        <p14:creationId xmlns:p14="http://schemas.microsoft.com/office/powerpoint/2010/main" val="1877188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b="0" dirty="0"/>
              <a:t>Both the California Secretary of State and California Attorney General have online portals which an organization can easily access to check their status. It is important to note that the statuses must remain active and current for the duration of the fiscal year. Otherwise, the City may not be able to process CPPS payments. Please pay careful attention to any outstanding documentation or fees owed to these entities as well as registration and renewal dates. Note that both can take up to 90 days to process paperwork, so it is important to remain aware of impending deadlines. </a:t>
            </a:r>
          </a:p>
          <a:p>
            <a:endParaRPr lang="en-US" b="0" dirty="0"/>
          </a:p>
          <a:p>
            <a:r>
              <a:rPr lang="en-US" b="0" dirty="0"/>
              <a:t>When providing us with proof of these statuses, a screenshot of an organization’s status on the respective web portals is sufficient. </a:t>
            </a:r>
          </a:p>
        </p:txBody>
      </p:sp>
      <p:sp>
        <p:nvSpPr>
          <p:cNvPr id="4" name="Slide Number Placeholder 3"/>
          <p:cNvSpPr>
            <a:spLocks noGrp="1"/>
          </p:cNvSpPr>
          <p:nvPr>
            <p:ph type="sldNum" sz="quarter" idx="5"/>
          </p:nvPr>
        </p:nvSpPr>
        <p:spPr/>
        <p:txBody>
          <a:bodyPr/>
          <a:lstStyle/>
          <a:p>
            <a:fld id="{A4A3F721-858F-4D26-8BEA-F86379D2590D}" type="slidenum">
              <a:rPr lang="en-US" smtClean="0"/>
              <a:t>15</a:t>
            </a:fld>
            <a:endParaRPr lang="en-US"/>
          </a:p>
        </p:txBody>
      </p:sp>
    </p:spTree>
    <p:extLst>
      <p:ext uri="{BB962C8B-B14F-4D97-AF65-F5344CB8AC3E}">
        <p14:creationId xmlns:p14="http://schemas.microsoft.com/office/powerpoint/2010/main" val="132509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 </a:t>
            </a:r>
          </a:p>
          <a:p>
            <a:r>
              <a:rPr lang="en-US" b="0" dirty="0"/>
              <a:t>The Certification for a Drug Free Workplace is a simple form that the City requires for entering contracts. The EOC Workforce report collects gender and ethnic information on an organization’s workplace, and we will need pages 1-3 filled out as completely as possible. For this form, it is perfectly fine to put “0” or “N/A,” for not applicable, in any categories for which an organization is unable to answer. Both forms will be available to complete directly within the online standard CPPS application. </a:t>
            </a:r>
          </a:p>
          <a:p>
            <a:endParaRPr lang="en-US" b="0" dirty="0"/>
          </a:p>
          <a:p>
            <a:r>
              <a:rPr lang="en-US" b="0" dirty="0"/>
              <a:t>The IRS Form 990 is the standard form that we use to verify financial solvency, though if a new organization hasn’t yet had received a 990 then we can likely use other financial documentation. Public agencies are not required to provide this form. </a:t>
            </a:r>
          </a:p>
          <a:p>
            <a:endParaRPr lang="en-US" b="0" dirty="0"/>
          </a:p>
          <a:p>
            <a:r>
              <a:rPr lang="en-US" b="0" dirty="0"/>
              <a:t>And lastly, the IRS Form W-9 is an easy form that just requires some basic information about an organization. </a:t>
            </a:r>
          </a:p>
          <a:p>
            <a:endParaRPr lang="en-US" b="0" dirty="0"/>
          </a:p>
          <a:p>
            <a:r>
              <a:rPr lang="en-US" b="0" dirty="0"/>
              <a:t>It is very important that organizations fill in ALL required fields, especially for signatures and dates. Any missing information can cause a delay in the application or a loss of funding eligibility. </a:t>
            </a:r>
          </a:p>
        </p:txBody>
      </p:sp>
      <p:sp>
        <p:nvSpPr>
          <p:cNvPr id="4" name="Slide Number Placeholder 3"/>
          <p:cNvSpPr>
            <a:spLocks noGrp="1"/>
          </p:cNvSpPr>
          <p:nvPr>
            <p:ph type="sldNum" sz="quarter" idx="5"/>
          </p:nvPr>
        </p:nvSpPr>
        <p:spPr/>
        <p:txBody>
          <a:bodyPr/>
          <a:lstStyle/>
          <a:p>
            <a:fld id="{A4A3F721-858F-4D26-8BEA-F86379D2590D}" type="slidenum">
              <a:rPr lang="en-US" smtClean="0"/>
              <a:t>16</a:t>
            </a:fld>
            <a:endParaRPr lang="en-US"/>
          </a:p>
        </p:txBody>
      </p:sp>
    </p:spTree>
    <p:extLst>
      <p:ext uri="{BB962C8B-B14F-4D97-AF65-F5344CB8AC3E}">
        <p14:creationId xmlns:p14="http://schemas.microsoft.com/office/powerpoint/2010/main" val="440744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dirty="0"/>
              <a:t>All funding awards allocated by Council Offices must be docketed to appear before the full City Council for approval, which is a process that can take some time. Any funding Agreement between the City and your organization is not technically executed, and payments cannot be sent until this is finalized. For Fiscal Year 2024, we project that this process will be completed around April 2024. Once Council approves an Agreement and all City parties have signed on, an organization will be paid their full award amount. In practical terms, this means that an organization will be effectively reimbursed for any expenses already incurred in the fiscal year and/or granted upfront for expenses not yet incurred.</a:t>
            </a:r>
          </a:p>
          <a:p>
            <a:endParaRPr lang="en-US" dirty="0"/>
          </a:p>
          <a:p>
            <a:r>
              <a:rPr lang="en-US" dirty="0"/>
              <a:t>Only expenses mentioned in the “Use of City Funds” section of an application are permissible uses of awarded funds. If an organization documents expenses that do not meet this criteria, the organization </a:t>
            </a:r>
            <a:r>
              <a:rPr lang="en-US" dirty="0" err="1"/>
              <a:t>mus</a:t>
            </a:r>
            <a:r>
              <a:rPr lang="en-US" dirty="0"/>
              <a:t> either update their documentation with a compliant use of funds, or the City will have the right to pursue a return of the funds.</a:t>
            </a:r>
          </a:p>
        </p:txBody>
      </p:sp>
      <p:sp>
        <p:nvSpPr>
          <p:cNvPr id="4" name="Slide Number Placeholder 3"/>
          <p:cNvSpPr>
            <a:spLocks noGrp="1"/>
          </p:cNvSpPr>
          <p:nvPr>
            <p:ph type="sldNum" sz="quarter" idx="10"/>
          </p:nvPr>
        </p:nvSpPr>
        <p:spPr/>
        <p:txBody>
          <a:bodyPr/>
          <a:lstStyle/>
          <a:p>
            <a:fld id="{A4A3F721-858F-4D26-8BEA-F86379D2590D}" type="slidenum">
              <a:rPr lang="en-US" smtClean="0"/>
              <a:t>17</a:t>
            </a:fld>
            <a:endParaRPr lang="en-US"/>
          </a:p>
        </p:txBody>
      </p:sp>
    </p:spTree>
    <p:extLst>
      <p:ext uri="{BB962C8B-B14F-4D97-AF65-F5344CB8AC3E}">
        <p14:creationId xmlns:p14="http://schemas.microsoft.com/office/powerpoint/2010/main" val="4114649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dirty="0"/>
              <a:t>When it is time to submit reporting documentation, Council Administration will contact an organization with instructions. Please take care to maintain records including proof of purchase documentation, which may include receipts, invoices, pay stubs, or time sheets, and proof of payment documentation, which may include bank statements, credit card statements, or cancelled checks. </a:t>
            </a:r>
          </a:p>
          <a:p>
            <a:endParaRPr lang="en-US" dirty="0"/>
          </a:p>
          <a:p>
            <a:r>
              <a:rPr lang="en-US" dirty="0"/>
              <a:t>All documentation is due no later than 30 days after the end of Fiscal Year 2024, by July 31, 2024. Organizations which fail to meet this requirement will be placed on a “Delinquency list” which may preclude the organization from receiving CPPS funding in the future.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175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b="0" dirty="0"/>
              <a:t>CPPS funding is no longer reimbursement only, but funds cannot be dispersed until funding Agreements are approved by the full City Council and signed by all relevant City departments. </a:t>
            </a:r>
          </a:p>
          <a:p>
            <a:endParaRPr lang="en-US" b="0" dirty="0"/>
          </a:p>
          <a:p>
            <a:r>
              <a:rPr lang="en-US" b="0" dirty="0"/>
              <a:t>CPPS funding may be utilized for any eligible expense identified in your organization’s funding Agreement that was incurred within the City’s Fiscal Year 2024, which is from July 1, 2023, to June 30, 2024. For example, if your organization requests funding for purchases made in October 2023, the City will not be able to send a payment until the Agreement is executed, likely no sooner than March 2024. However, if your organization requests funding for an event in June 2024, it is possible that CPPS funds could be dispersed for that project upfront. Either way, your organization will be paid the full award amount as soon the Agreement is executed by Council, and all documentation will be due 30 days after the end of the fiscal year. </a:t>
            </a:r>
          </a:p>
          <a:p>
            <a:endParaRPr lang="en-US" b="0" dirty="0"/>
          </a:p>
          <a:p>
            <a:r>
              <a:rPr lang="en-US" b="0" dirty="0"/>
              <a:t>It is important to note that receiving payment from the City can take up to 60-90 days once a payment is approved. As such, we strongly recommend that CPPS recipients be prepared to finance any proposed programs, projects, or services upfront since payment can be delayed.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59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CPPS funding is awarded to nonprofit organizations and public agencies for projects, programs, or services that serve a lawful public purpose in order to benefit the City’s neighborhoods and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CPPS funding is awarded solely at the discretion of each individual Council Office and the rules governing the program are articulated in Council Policy 100-06. It is worth noting that the Council policy has been undergoing significant changes. We are expecting Council to approve the new policy in the coming weeks. As such, the information in this presentation includes the expected changes. </a:t>
            </a:r>
          </a:p>
          <a:p>
            <a:endParaRPr lang="en-US" dirty="0"/>
          </a:p>
        </p:txBody>
      </p:sp>
      <p:sp>
        <p:nvSpPr>
          <p:cNvPr id="4" name="Slide Number Placeholder 3"/>
          <p:cNvSpPr>
            <a:spLocks noGrp="1"/>
          </p:cNvSpPr>
          <p:nvPr>
            <p:ph type="sldNum" sz="quarter" idx="10"/>
          </p:nvPr>
        </p:nvSpPr>
        <p:spPr/>
        <p:txBody>
          <a:bodyPr/>
          <a:lstStyle/>
          <a:p>
            <a:fld id="{A4A3F721-858F-4D26-8BEA-F86379D2590D}" type="slidenum">
              <a:rPr lang="en-US" smtClean="0"/>
              <a:t>2</a:t>
            </a:fld>
            <a:endParaRPr lang="en-US"/>
          </a:p>
        </p:txBody>
      </p:sp>
    </p:spTree>
    <p:extLst>
      <p:ext uri="{BB962C8B-B14F-4D97-AF65-F5344CB8AC3E}">
        <p14:creationId xmlns:p14="http://schemas.microsoft.com/office/powerpoint/2010/main" val="85858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highlight>
                  <a:srgbClr val="FFFF00"/>
                </a:highlight>
              </a:rPr>
              <a:t>The total funding for fy24 is still to be determined, we will have a better idea of the final number once the Budget Revise is released in the coming weeks. However Last </a:t>
            </a:r>
            <a:r>
              <a:rPr lang="en-US" b="0" dirty="0" err="1">
                <a:highlight>
                  <a:srgbClr val="FFFF00"/>
                </a:highlight>
              </a:rPr>
              <a:t>fy</a:t>
            </a:r>
            <a:r>
              <a:rPr lang="en-US" b="0" dirty="0">
                <a:highlight>
                  <a:srgbClr val="FFFF00"/>
                </a:highlight>
              </a:rPr>
              <a:t> the budget of just over $1.6 million</a:t>
            </a:r>
          </a:p>
          <a:p>
            <a:r>
              <a:rPr lang="en-US" b="0" dirty="0">
                <a:highlight>
                  <a:srgbClr val="FFFF00"/>
                </a:highlight>
              </a:rPr>
              <a:t>Council Offices may use their CPPS funding in a handful of different ways. Primarily, they can award funds to non-profit organizations or public agencies, Less commonly, Council Offices can also transfer CPPS funds to other City departments to pay for things like streetlights, or they may allocate funding to an existing City capital improvement project. </a:t>
            </a:r>
          </a:p>
        </p:txBody>
      </p:sp>
      <p:sp>
        <p:nvSpPr>
          <p:cNvPr id="4" name="Slide Number Placeholder 3"/>
          <p:cNvSpPr>
            <a:spLocks noGrp="1"/>
          </p:cNvSpPr>
          <p:nvPr>
            <p:ph type="sldNum" sz="quarter" idx="10"/>
          </p:nvPr>
        </p:nvSpPr>
        <p:spPr/>
        <p:txBody>
          <a:bodyPr/>
          <a:lstStyle/>
          <a:p>
            <a:fld id="{A4A3F721-858F-4D26-8BEA-F86379D2590D}" type="slidenum">
              <a:rPr lang="en-US" smtClean="0"/>
              <a:t>3</a:t>
            </a:fld>
            <a:endParaRPr lang="en-US"/>
          </a:p>
        </p:txBody>
      </p:sp>
    </p:spTree>
    <p:extLst>
      <p:ext uri="{BB962C8B-B14F-4D97-AF65-F5344CB8AC3E}">
        <p14:creationId xmlns:p14="http://schemas.microsoft.com/office/powerpoint/2010/main" val="345424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you can see the schedule for Fiscal Year 2024. The application process is from May 1-31</a:t>
            </a:r>
            <a:r>
              <a:rPr lang="en-US" baseline="30000" dirty="0"/>
              <a:t>st</a:t>
            </a:r>
            <a:r>
              <a:rPr lang="en-US" dirty="0"/>
              <a:t>. There will be a brief cure period in early June where we will work with any applicants that have issues with their paperwork or legality. Once confirmed for eligibility, the Council Offices will select their award allocations, which will be announced publicly in early August. The next six months will be spent bringing the funding Agreements to the full City Council for approval in order to process payments as early as March. Compared to the fiscal year 2023, the schedule has been moved up in order to better align with the City’s fiscal year and to provide more time between the processing of payments and the end of the fiscal year. </a:t>
            </a:r>
          </a:p>
          <a:p>
            <a:r>
              <a:rPr lang="en-US" dirty="0"/>
              <a:t>We anticipate a high volume of applicants, so please submit paperwork as soon as possible in order to ensure timely responses to any questions. </a:t>
            </a:r>
          </a:p>
        </p:txBody>
      </p:sp>
      <p:sp>
        <p:nvSpPr>
          <p:cNvPr id="4" name="Slide Number Placeholder 3"/>
          <p:cNvSpPr>
            <a:spLocks noGrp="1"/>
          </p:cNvSpPr>
          <p:nvPr>
            <p:ph type="sldNum" sz="quarter" idx="5"/>
          </p:nvPr>
        </p:nvSpPr>
        <p:spPr/>
        <p:txBody>
          <a:bodyPr/>
          <a:lstStyle/>
          <a:p>
            <a:fld id="{A4A3F721-858F-4D26-8BEA-F86379D2590D}" type="slidenum">
              <a:rPr lang="en-US" smtClean="0"/>
              <a:t>4</a:t>
            </a:fld>
            <a:endParaRPr lang="en-US"/>
          </a:p>
        </p:txBody>
      </p:sp>
    </p:spTree>
    <p:extLst>
      <p:ext uri="{BB962C8B-B14F-4D97-AF65-F5344CB8AC3E}">
        <p14:creationId xmlns:p14="http://schemas.microsoft.com/office/powerpoint/2010/main" val="381724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 must hold a legally tax exempt or nonprofit </a:t>
            </a:r>
            <a:r>
              <a:rPr lang="en-US" dirty="0" err="1"/>
              <a:t>status,hold</a:t>
            </a:r>
            <a:r>
              <a:rPr lang="en-US" dirty="0"/>
              <a:t> an “ACTIVE” status with the California Secretary of State, hold a “CURRENT” status with the California Attorney General, be able to provide a recent IRS Form 990, and be able to disclose all sources of your organization’s funding. It is worth noting that an organization will need to have good standing with these entities at the time of application submission and throughout the entire fiscal year. The City cannot enter into Agreements with organizations who do not hold good standing with the AG and SOS. </a:t>
            </a:r>
          </a:p>
          <a:p>
            <a:r>
              <a:rPr lang="en-US" dirty="0"/>
              <a:t>In the case that an organization does not meet these requirements, they can apply using a fiscal sponsor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015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organization may request CPPS funds to perform </a:t>
            </a:r>
            <a:r>
              <a:rPr lang="en-US" dirty="0" err="1"/>
              <a:t>cip</a:t>
            </a:r>
            <a:r>
              <a:rPr lang="en-US" dirty="0"/>
              <a:t> on private property so long as the space undergoing work will be open to the public and not require an organizational membership for access. Additionally, please be aware that certain projects may trigger prevailing wage law if their costs are above a certain threshold. For work involving alteration, demolition, installation or repairs, that threshold is $15,000. For new construction, that threshold is $25,000. Please note that these numbers refer to the total cost of the project, not just the amount of CPPS funds contributing to the project. Lastly, projects </a:t>
            </a:r>
            <a:r>
              <a:rPr lang="en-US" b="0" dirty="0"/>
              <a:t>cannot be performed on public property, even if an organization has a right-of-entry permit. Projects on public property are considered public works, which CPPS cannot accommodate. An example of an eligible CIP would be a request for funding to renovate a community room or another part of a facility that is open to the public.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205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organization may request CPPS funds to purchase equipment, materials, goods, supplies, technology, or educational services examples would include purchasing a van for a homeless assistance team, </a:t>
            </a:r>
            <a:r>
              <a:rPr lang="en-US" dirty="0" err="1"/>
              <a:t>purchaseing</a:t>
            </a:r>
            <a:r>
              <a:rPr lang="en-US" dirty="0"/>
              <a:t> software, or purchasing uniforms for an organization. please note you cannot purchase surveillance technology, such as security cameras You can also you funds to stage social, environmental, educational, cultural, or recreational community programming or </a:t>
            </a:r>
            <a:r>
              <a:rPr lang="en-US" dirty="0" err="1"/>
              <a:t>events.Ticketed</a:t>
            </a:r>
            <a:r>
              <a:rPr lang="en-US" dirty="0"/>
              <a:t> events are allowable so long as they are open to the public and do not require organizational memberships, but these events may be subject to greater scrutiny during review. Some examples of eligible funding requests of this type would be payments for the rental of a venue to stage a play or the payment of stipends to performing artists. Travel expenses, such as expenses for field trips, are also  no longer prohibited,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920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 may request CPPS funds to purchase food or beverages, but only if they are provided to individuals or families in need. An example of an eligible request of this type would be if a foodbank or homeless shelter used CPPS funding to purchase food for needy families. </a:t>
            </a:r>
          </a:p>
          <a:p>
            <a:endParaRPr lang="en-US" dirty="0"/>
          </a:p>
          <a:p>
            <a:r>
              <a:rPr lang="en-US" dirty="0"/>
              <a:t>And lastly, organizations may request CPPS funds to pay for ongoing operational expenses, including but not limited to payroll expenses, rent payments, utility payments, and insurance payments, though these requests may be subject to greater scrutiny during review. An example of an eligible request of this type would be using funds to make rent payments on an office or facility.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07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b="0" dirty="0"/>
              <a:t>Here’s some other important program reminders: </a:t>
            </a:r>
          </a:p>
          <a:p>
            <a:endParaRPr lang="en-US" b="0" dirty="0"/>
          </a:p>
          <a:p>
            <a:r>
              <a:rPr lang="en-US" b="0" dirty="0"/>
              <a:t>CPPS funds cannot be used for private, political, religious, or fundraising purposes or activities. An example of a common event with which the use of CPPS funds would be </a:t>
            </a:r>
            <a:r>
              <a:rPr lang="en-US" b="1" dirty="0"/>
              <a:t>not be permissible</a:t>
            </a:r>
            <a:r>
              <a:rPr lang="en-US" b="0" dirty="0"/>
              <a:t> is the hosting or attending a fundraising gala. </a:t>
            </a:r>
          </a:p>
          <a:p>
            <a:endParaRPr lang="en-US" b="0" dirty="0"/>
          </a:p>
          <a:p>
            <a:r>
              <a:rPr lang="en-US" b="0" dirty="0"/>
              <a:t>Council Offices may prioritize funding requests for “one-time” uses, meaning that there may be greater scrutiny toward funding requests for ongoing operational expenses that will require continuous funding to sustain. </a:t>
            </a:r>
          </a:p>
          <a:p>
            <a:endParaRPr lang="en-US" b="0" dirty="0"/>
          </a:p>
          <a:p>
            <a:r>
              <a:rPr lang="en-US" b="0" dirty="0"/>
              <a:t>Council Offices may encourage applicants to pursue matching funds and may give preference to those who have matching funds available for their project. </a:t>
            </a:r>
          </a:p>
          <a:p>
            <a:endParaRPr lang="en-US" b="0" dirty="0"/>
          </a:p>
          <a:p>
            <a:r>
              <a:rPr lang="en-US" b="0" dirty="0"/>
              <a:t>Lastly, any project, program, or service must occur within, and funds must be spent within Fiscal Year 2024, which is between July 1, 2023, and June 30, 2024. </a:t>
            </a:r>
          </a:p>
          <a:p>
            <a:endParaRPr lang="en-US" b="0" dirty="0"/>
          </a:p>
        </p:txBody>
      </p:sp>
      <p:sp>
        <p:nvSpPr>
          <p:cNvPr id="4" name="Slide Number Placeholder 3"/>
          <p:cNvSpPr>
            <a:spLocks noGrp="1"/>
          </p:cNvSpPr>
          <p:nvPr>
            <p:ph type="sldNum" sz="quarter" idx="10"/>
          </p:nvPr>
        </p:nvSpPr>
        <p:spPr/>
        <p:txBody>
          <a:bodyPr/>
          <a:lstStyle/>
          <a:p>
            <a:fld id="{A4A3F721-858F-4D26-8BEA-F86379D2590D}" type="slidenum">
              <a:rPr lang="en-US" smtClean="0"/>
              <a:t>9</a:t>
            </a:fld>
            <a:endParaRPr lang="en-US"/>
          </a:p>
        </p:txBody>
      </p:sp>
    </p:spTree>
    <p:extLst>
      <p:ext uri="{BB962C8B-B14F-4D97-AF65-F5344CB8AC3E}">
        <p14:creationId xmlns:p14="http://schemas.microsoft.com/office/powerpoint/2010/main" val="270154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121869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114652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551038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28294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468D38-7081-47D1-9A76-D93F2A79BEBB}"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722264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468D38-7081-47D1-9A76-D93F2A79BEBB}"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43394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468D38-7081-47D1-9A76-D93F2A79BEBB}" type="datetimeFigureOut">
              <a:rPr lang="en-US" smtClean="0"/>
              <a:t>4/27/2023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2656442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468D38-7081-47D1-9A76-D93F2A79BEBB}" type="datetimeFigureOut">
              <a:rPr lang="en-US" smtClean="0"/>
              <a:t>4/27/2023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423407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68D38-7081-47D1-9A76-D93F2A79BEBB}" type="datetimeFigureOut">
              <a:rPr lang="en-US" smtClean="0"/>
              <a:t>4/27/2023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2871876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68005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12606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C2468D38-7081-47D1-9A76-D93F2A79BEBB}" type="datetimeFigureOut">
              <a:rPr lang="en-US" smtClean="0"/>
              <a:t>4/27/2023</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90FCBB43-4EE7-4AE0-A011-CC9052827149}" type="slidenum">
              <a:rPr lang="en-US" smtClean="0"/>
              <a:t>‹#›</a:t>
            </a:fld>
            <a:endParaRPr lang="en-US"/>
          </a:p>
        </p:txBody>
      </p:sp>
    </p:spTree>
    <p:extLst>
      <p:ext uri="{BB962C8B-B14F-4D97-AF65-F5344CB8AC3E}">
        <p14:creationId xmlns:p14="http://schemas.microsoft.com/office/powerpoint/2010/main" val="471666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hyperlink" Target="https://docs.sandiego.gov/councilpolicies/cpd_100-06.pdf"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sandiego.gov/citycouncil/cpps" TargetMode="External"/><Relationship Id="rId5" Type="http://schemas.openxmlformats.org/officeDocument/2006/relationships/image" Target="../media/image6.jpg"/><Relationship Id="rId4" Type="http://schemas.openxmlformats.org/officeDocument/2006/relationships/notesSlide" Target="../notesSlides/notesSlide11.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sandiego.gov/sites/default/files/cpps-app-instructions.pdf" TargetMode="External"/><Relationship Id="rId5" Type="http://schemas.openxmlformats.org/officeDocument/2006/relationships/image" Target="../media/image6.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rct.doj.ca.gov/Verification/Web/Search.aspx?facility=Y" TargetMode="External"/><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hyperlink" Target="https://bizfileonline.sos.ca.gov/search/business" TargetMode="External"/><Relationship Id="rId12" Type="http://schemas.openxmlformats.org/officeDocument/2006/relationships/hyperlink" Target="https://www.irs.gov/pub/irs-pdf/fw9.pdf"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apps.irs.gov/app/eos/" TargetMode="External"/><Relationship Id="rId11" Type="http://schemas.openxmlformats.org/officeDocument/2006/relationships/hyperlink" Target="https://www.sandiego.gov/sites/default/files/irs_form_990-ez.pdf" TargetMode="External"/><Relationship Id="rId5" Type="http://schemas.openxmlformats.org/officeDocument/2006/relationships/image" Target="../media/image6.jpg"/><Relationship Id="rId10" Type="http://schemas.openxmlformats.org/officeDocument/2006/relationships/hyperlink" Target="https://www.sandiego.gov/sites/default/files/admin-trade_work_force_report_aug_2018.pdf" TargetMode="External"/><Relationship Id="rId4" Type="http://schemas.openxmlformats.org/officeDocument/2006/relationships/notesSlide" Target="../notesSlides/notesSlide13.xml"/><Relationship Id="rId9" Type="http://schemas.openxmlformats.org/officeDocument/2006/relationships/hyperlink" Target="https://www.sandiego.gov/sites/default/files/cert-drug-free-workplace_0.pdf" TargetMode="External"/><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hyperlink" Target="https://www.irs.gov/charities-non-profits/contact-irs-exempt-organizations"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irs.gov/charities-non-profits/tax-exempt-organization-search" TargetMode="External"/><Relationship Id="rId5" Type="http://schemas.openxmlformats.org/officeDocument/2006/relationships/image" Target="../media/image6.jp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hyperlink" Target="http://rct.doj.ca.gov/Verification/Web/Search.aspx?facility=Y"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bizfileonline.sos.ca.gov/search/business" TargetMode="External"/><Relationship Id="rId5" Type="http://schemas.openxmlformats.org/officeDocument/2006/relationships/image" Target="../media/image6.jpg"/><Relationship Id="rId10" Type="http://schemas.openxmlformats.org/officeDocument/2006/relationships/image" Target="../media/image5.png"/><Relationship Id="rId4" Type="http://schemas.openxmlformats.org/officeDocument/2006/relationships/notesSlide" Target="../notesSlides/notesSlide15.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hyperlink" Target="https://www.irs.gov/forms-pubs/about-form-990" TargetMode="External"/><Relationship Id="rId3" Type="http://schemas.openxmlformats.org/officeDocument/2006/relationships/slideLayout" Target="../slideLayouts/slideLayout2.xml"/><Relationship Id="rId7" Type="http://schemas.openxmlformats.org/officeDocument/2006/relationships/hyperlink" Target="https://www.sandiego.gov/sites/default/files/eoc-workforce-report_0.pdf"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sandiego.gov/sites/default/files/cert-drug-free-workplace_0.pdf" TargetMode="External"/><Relationship Id="rId11" Type="http://schemas.openxmlformats.org/officeDocument/2006/relationships/image" Target="../media/image5.png"/><Relationship Id="rId5" Type="http://schemas.openxmlformats.org/officeDocument/2006/relationships/image" Target="../media/image6.jpg"/><Relationship Id="rId10" Type="http://schemas.openxmlformats.org/officeDocument/2006/relationships/image" Target="../media/image19.jpeg"/><Relationship Id="rId4" Type="http://schemas.openxmlformats.org/officeDocument/2006/relationships/notesSlide" Target="../notesSlides/notesSlide16.xml"/><Relationship Id="rId9" Type="http://schemas.openxmlformats.org/officeDocument/2006/relationships/hyperlink" Target="https://www.irs.gov/pub/irs-pdf/fw9.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6.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0.png"/><Relationship Id="rId5" Type="http://schemas.openxmlformats.org/officeDocument/2006/relationships/image" Target="../media/image6.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png"/><Relationship Id="rId5" Type="http://schemas.openxmlformats.org/officeDocument/2006/relationships/image" Target="../media/image6.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docs.sandiego.gov/councilpolicies/cpd_100-06.pdf" TargetMode="External"/><Relationship Id="rId5" Type="http://schemas.openxmlformats.org/officeDocument/2006/relationships/image" Target="../media/image6.jp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6.jp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6260" y="1553421"/>
            <a:ext cx="7115175" cy="1245776"/>
          </a:xfrm>
        </p:spPr>
        <p:txBody>
          <a:bodyPr>
            <a:normAutofit/>
          </a:bodyPr>
          <a:lstStyle/>
          <a:p>
            <a:pPr algn="l"/>
            <a:r>
              <a:rPr lang="en-US" sz="3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Fiscal Year 2024</a:t>
            </a:r>
          </a:p>
        </p:txBody>
      </p:sp>
      <p:pic>
        <p:nvPicPr>
          <p:cNvPr id="1026" name="Picture 2" descr="https://timesofsandiego.com/wp-content/uploads/2014/08/On-the-Go-200K-Rides.jpg">
            <a:extLst>
              <a:ext uri="{FF2B5EF4-FFF2-40B4-BE49-F238E27FC236}">
                <a16:creationId xmlns:a16="http://schemas.microsoft.com/office/drawing/2014/main" id="{3428FC1A-9DB6-4C6C-A29F-16B7D0227F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2886" y="606649"/>
            <a:ext cx="3650393" cy="2192238"/>
          </a:xfrm>
          <a:prstGeom prst="rect">
            <a:avLst/>
          </a:prstGeom>
          <a:solidFill>
            <a:srgbClr val="FFFFFF">
              <a:shade val="85000"/>
            </a:srgbClr>
          </a:solidFill>
          <a:ln w="381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FA17567-0E10-4AA3-88CD-FBEEC7795A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2887" y="3332985"/>
            <a:ext cx="3650393" cy="2422129"/>
          </a:xfrm>
          <a:prstGeom prst="rect">
            <a:avLst/>
          </a:prstGeom>
          <a:solidFill>
            <a:srgbClr val="FFFFFF">
              <a:shade val="85000"/>
            </a:srgbClr>
          </a:solidFill>
          <a:ln w="381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8EB3C96-46F3-4DF9-89A9-CC2B0062B4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183" y="3335605"/>
            <a:ext cx="4430167" cy="2419509"/>
          </a:xfrm>
          <a:prstGeom prst="rect">
            <a:avLst/>
          </a:prstGeom>
          <a:solidFill>
            <a:srgbClr val="FFFFFF">
              <a:shade val="85000"/>
            </a:srgbClr>
          </a:solidFill>
          <a:ln w="381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9D310D67-A76C-4A49-B1B7-E6C83496A06A}"/>
              </a:ext>
            </a:extLst>
          </p:cNvPr>
          <p:cNvSpPr/>
          <p:nvPr/>
        </p:nvSpPr>
        <p:spPr>
          <a:xfrm>
            <a:off x="556260" y="606649"/>
            <a:ext cx="5844540" cy="1569660"/>
          </a:xfrm>
          <a:prstGeom prst="rect">
            <a:avLst/>
          </a:prstGeom>
        </p:spPr>
        <p:txBody>
          <a:bodyPr wrap="square">
            <a:spAutoFit/>
          </a:bodyPr>
          <a:lstStyle/>
          <a:p>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Community Projects, Programs, and Services (CPPS) Funding</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Recorded Sound">
            <a:hlinkClick r:id="" action="ppaction://media"/>
            <a:extLst>
              <a:ext uri="{FF2B5EF4-FFF2-40B4-BE49-F238E27FC236}">
                <a16:creationId xmlns:a16="http://schemas.microsoft.com/office/drawing/2014/main" id="{A0B6AA3C-6D11-48A8-91A3-EDE94C9517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9783" y="7165751"/>
            <a:ext cx="406400" cy="406400"/>
          </a:xfrm>
          <a:prstGeom prst="rect">
            <a:avLst/>
          </a:prstGeom>
        </p:spPr>
      </p:pic>
    </p:spTree>
    <p:extLst>
      <p:ext uri="{BB962C8B-B14F-4D97-AF65-F5344CB8AC3E}">
        <p14:creationId xmlns:p14="http://schemas.microsoft.com/office/powerpoint/2010/main" val="20094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262" y="2082761"/>
            <a:ext cx="9544118" cy="3145270"/>
          </a:xfrm>
        </p:spPr>
        <p:txBody>
          <a:bodyPr>
            <a:noAutofit/>
          </a:bodyPr>
          <a:lstStyle/>
          <a:p>
            <a:pPr>
              <a:lnSpc>
                <a:spcPct val="120000"/>
              </a:lnSpc>
            </a:pPr>
            <a:r>
              <a:rPr lang="en-US" sz="1800" b="1" dirty="0">
                <a:latin typeface="Open Sans" panose="020B0606030504020204" pitchFamily="34" charset="0"/>
                <a:ea typeface="Open Sans" panose="020B0606030504020204" pitchFamily="34" charset="0"/>
                <a:cs typeface="Open Sans" panose="020B0606030504020204" pitchFamily="34" charset="0"/>
              </a:rPr>
              <a:t>Meals on Wheels: </a:t>
            </a:r>
            <a:r>
              <a:rPr lang="en-US" sz="1800" dirty="0">
                <a:latin typeface="Open Sans" panose="020B0606030504020204" pitchFamily="34" charset="0"/>
                <a:ea typeface="Open Sans" panose="020B0606030504020204" pitchFamily="34" charset="0"/>
                <a:cs typeface="Open Sans" panose="020B0606030504020204" pitchFamily="34" charset="0"/>
              </a:rPr>
              <a:t>Senior Meal Deliveries</a:t>
            </a:r>
          </a:p>
          <a:p>
            <a:pPr>
              <a:lnSpc>
                <a:spcPct val="120000"/>
              </a:lnSpc>
            </a:pPr>
            <a:r>
              <a:rPr lang="en-US" sz="1800" b="1" dirty="0">
                <a:latin typeface="Open Sans" panose="020B0606030504020204" pitchFamily="34" charset="0"/>
                <a:ea typeface="Open Sans" panose="020B0606030504020204" pitchFamily="34" charset="0"/>
                <a:cs typeface="Open Sans" panose="020B0606030504020204" pitchFamily="34" charset="0"/>
              </a:rPr>
              <a:t>San Diego Second Change Program: </a:t>
            </a:r>
            <a:r>
              <a:rPr lang="en-US" sz="1800" dirty="0">
                <a:latin typeface="Open Sans" panose="020B0606030504020204" pitchFamily="34" charset="0"/>
                <a:ea typeface="Open Sans" panose="020B0606030504020204" pitchFamily="34" charset="0"/>
                <a:cs typeface="Open Sans" panose="020B0606030504020204" pitchFamily="34" charset="0"/>
              </a:rPr>
              <a:t>Job Readiness Training </a:t>
            </a: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1800" b="1" dirty="0">
                <a:latin typeface="Open Sans" panose="020B0606030504020204" pitchFamily="34" charset="0"/>
                <a:ea typeface="Open Sans" panose="020B0606030504020204" pitchFamily="34" charset="0"/>
                <a:cs typeface="Open Sans" panose="020B0606030504020204" pitchFamily="34" charset="0"/>
              </a:rPr>
              <a:t>Old Town San Diego Chamber of Commerce: </a:t>
            </a:r>
            <a:r>
              <a:rPr lang="en-US" sz="1800" dirty="0">
                <a:latin typeface="Open Sans" panose="020B0606030504020204" pitchFamily="34" charset="0"/>
                <a:ea typeface="Open Sans" panose="020B0606030504020204" pitchFamily="34" charset="0"/>
                <a:cs typeface="Open Sans" panose="020B0606030504020204" pitchFamily="34" charset="0"/>
              </a:rPr>
              <a:t>New Visitors Center</a:t>
            </a:r>
          </a:p>
          <a:p>
            <a:pPr>
              <a:lnSpc>
                <a:spcPct val="120000"/>
              </a:lnSpc>
            </a:pPr>
            <a:r>
              <a:rPr lang="en-US" sz="1800" b="1" dirty="0">
                <a:latin typeface="Open Sans" panose="020B0606030504020204" pitchFamily="34" charset="0"/>
                <a:ea typeface="Open Sans" panose="020B0606030504020204" pitchFamily="34" charset="0"/>
                <a:cs typeface="Open Sans" panose="020B0606030504020204" pitchFamily="34" charset="0"/>
              </a:rPr>
              <a:t>People Assisting the Homeless (PATH): </a:t>
            </a:r>
            <a:r>
              <a:rPr lang="en-US" sz="1800" dirty="0">
                <a:latin typeface="Open Sans" panose="020B0606030504020204" pitchFamily="34" charset="0"/>
                <a:ea typeface="Open Sans" panose="020B0606030504020204" pitchFamily="34" charset="0"/>
                <a:cs typeface="Open Sans" panose="020B0606030504020204" pitchFamily="34" charset="0"/>
              </a:rPr>
              <a:t>Van for Interim Housing Program</a:t>
            </a:r>
          </a:p>
          <a:p>
            <a:pPr>
              <a:lnSpc>
                <a:spcPct val="120000"/>
              </a:lnSpc>
            </a:pPr>
            <a:r>
              <a:rPr lang="en-US" sz="1800" b="1" dirty="0">
                <a:latin typeface="Open Sans" panose="020B0606030504020204" pitchFamily="34" charset="0"/>
                <a:ea typeface="Open Sans" panose="020B0606030504020204" pitchFamily="34" charset="0"/>
                <a:cs typeface="Open Sans" panose="020B0606030504020204" pitchFamily="34" charset="0"/>
              </a:rPr>
              <a:t>Rolando Community Council: </a:t>
            </a:r>
            <a:r>
              <a:rPr lang="en-US" sz="1800" dirty="0">
                <a:latin typeface="Open Sans" panose="020B0606030504020204" pitchFamily="34" charset="0"/>
                <a:ea typeface="Open Sans" panose="020B0606030504020204" pitchFamily="34" charset="0"/>
                <a:cs typeface="Open Sans" panose="020B0606030504020204" pitchFamily="34" charset="0"/>
              </a:rPr>
              <a:t>Rolando Street Fair</a:t>
            </a: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lvl="1">
              <a:lnSpc>
                <a:spcPct val="120000"/>
              </a:lnSpc>
            </a:pP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lvl="1">
              <a:lnSpc>
                <a:spcPct val="120000"/>
              </a:lnSpc>
            </a:pPr>
            <a:endParaRPr lang="en-US" sz="1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4" name="Picture 6" descr="Image result for biocom festival of science and engineering">
            <a:extLst>
              <a:ext uri="{FF2B5EF4-FFF2-40B4-BE49-F238E27FC236}">
                <a16:creationId xmlns:a16="http://schemas.microsoft.com/office/drawing/2014/main" id="{66D273B9-4EE8-4AF7-8814-6AB17D9E6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0186" y="5226408"/>
            <a:ext cx="3059079" cy="19226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CPPS Projects/Programs/Events</a:t>
            </a:r>
          </a:p>
        </p:txBody>
      </p:sp>
      <p:sp>
        <p:nvSpPr>
          <p:cNvPr id="6" name="TextBox 5"/>
          <p:cNvSpPr txBox="1"/>
          <p:nvPr/>
        </p:nvSpPr>
        <p:spPr>
          <a:xfrm>
            <a:off x="354228" y="1565052"/>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Examples from FY23</a:t>
            </a:r>
          </a:p>
        </p:txBody>
      </p:sp>
      <p:pic>
        <p:nvPicPr>
          <p:cNvPr id="10" name="Picture 9">
            <a:extLst>
              <a:ext uri="{FF2B5EF4-FFF2-40B4-BE49-F238E27FC236}">
                <a16:creationId xmlns:a16="http://schemas.microsoft.com/office/drawing/2014/main" id="{2B064F94-0333-436C-9B07-905344F62A04}"/>
              </a:ext>
            </a:extLst>
          </p:cNvPr>
          <p:cNvPicPr>
            <a:picLocks noChangeAspect="1"/>
          </p:cNvPicPr>
          <p:nvPr/>
        </p:nvPicPr>
        <p:blipFill rotWithShape="1">
          <a:blip r:embed="rId7"/>
          <a:srcRect l="5067"/>
          <a:stretch/>
        </p:blipFill>
        <p:spPr>
          <a:xfrm>
            <a:off x="643572" y="5228032"/>
            <a:ext cx="3505517" cy="1921008"/>
          </a:xfrm>
          <a:prstGeom prst="rect">
            <a:avLst/>
          </a:prstGeom>
        </p:spPr>
      </p:pic>
      <p:pic>
        <p:nvPicPr>
          <p:cNvPr id="4" name="Recorded Sound">
            <a:hlinkClick r:id="" action="ppaction://media"/>
            <a:extLst>
              <a:ext uri="{FF2B5EF4-FFF2-40B4-BE49-F238E27FC236}">
                <a16:creationId xmlns:a16="http://schemas.microsoft.com/office/drawing/2014/main" id="{48797C00-18E9-AB81-8209-FB21B79F30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4117" y="7149040"/>
            <a:ext cx="609600" cy="609600"/>
          </a:xfrm>
          <a:prstGeom prst="rect">
            <a:avLst/>
          </a:prstGeom>
        </p:spPr>
      </p:pic>
    </p:spTree>
    <p:extLst>
      <p:ext uri="{BB962C8B-B14F-4D97-AF65-F5344CB8AC3E}">
        <p14:creationId xmlns:p14="http://schemas.microsoft.com/office/powerpoint/2010/main" val="366128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CPPS Application</a:t>
            </a:r>
          </a:p>
        </p:txBody>
      </p:sp>
      <p:sp>
        <p:nvSpPr>
          <p:cNvPr id="6" name="TextBox 5"/>
          <p:cNvSpPr txBox="1"/>
          <p:nvPr/>
        </p:nvSpPr>
        <p:spPr>
          <a:xfrm>
            <a:off x="340927" y="1586214"/>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Pre-Application</a:t>
            </a:r>
          </a:p>
        </p:txBody>
      </p:sp>
      <p:sp>
        <p:nvSpPr>
          <p:cNvPr id="4" name="Content Placeholder 3">
            <a:extLst>
              <a:ext uri="{FF2B5EF4-FFF2-40B4-BE49-F238E27FC236}">
                <a16:creationId xmlns:a16="http://schemas.microsoft.com/office/drawing/2014/main" id="{22B44E00-2CE6-4F0E-9009-AC94B39A09BB}"/>
              </a:ext>
            </a:extLst>
          </p:cNvPr>
          <p:cNvSpPr>
            <a:spLocks noGrp="1"/>
          </p:cNvSpPr>
          <p:nvPr>
            <p:ph idx="1"/>
          </p:nvPr>
        </p:nvSpPr>
        <p:spPr/>
        <p:txBody>
          <a:bodyPr/>
          <a:lstStyle/>
          <a:p>
            <a:pPr marL="0" indent="0">
              <a:buNone/>
            </a:pPr>
            <a:r>
              <a:rPr lang="en-US" dirty="0"/>
              <a:t> </a:t>
            </a:r>
          </a:p>
        </p:txBody>
      </p:sp>
      <p:sp>
        <p:nvSpPr>
          <p:cNvPr id="3" name="TextBox 2">
            <a:extLst>
              <a:ext uri="{FF2B5EF4-FFF2-40B4-BE49-F238E27FC236}">
                <a16:creationId xmlns:a16="http://schemas.microsoft.com/office/drawing/2014/main" id="{DEE7162D-3EF6-4DBC-96AD-B89A5FBC0F64}"/>
              </a:ext>
            </a:extLst>
          </p:cNvPr>
          <p:cNvSpPr txBox="1"/>
          <p:nvPr/>
        </p:nvSpPr>
        <p:spPr>
          <a:xfrm>
            <a:off x="-152402" y="2111763"/>
            <a:ext cx="7734301" cy="4031873"/>
          </a:xfrm>
          <a:prstGeom prst="rect">
            <a:avLst/>
          </a:prstGeom>
          <a:noFill/>
        </p:spPr>
        <p:txBody>
          <a:bodyPr wrap="square" rtlCol="0">
            <a:spAutoFit/>
          </a:bodyPr>
          <a:lstStyle/>
          <a:p>
            <a:pPr marL="800100" lvl="1" indent="-34290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We recommend contacting the </a:t>
            </a:r>
            <a:r>
              <a:rPr lang="en-US" sz="2200" dirty="0">
                <a:latin typeface="Open Sans" panose="020B0606030504020204" pitchFamily="34" charset="0"/>
                <a:ea typeface="Open Sans" panose="020B0606030504020204" pitchFamily="34" charset="0"/>
                <a:cs typeface="Open Sans" panose="020B0606030504020204" pitchFamily="34" charset="0"/>
                <a:hlinkClick r:id="rId6"/>
              </a:rPr>
              <a:t>Council Office(s)</a:t>
            </a:r>
            <a:r>
              <a:rPr lang="en-US" sz="2200" dirty="0">
                <a:latin typeface="Open Sans" panose="020B0606030504020204" pitchFamily="34" charset="0"/>
                <a:ea typeface="Open Sans" panose="020B0606030504020204" pitchFamily="34" charset="0"/>
                <a:cs typeface="Open Sans" panose="020B0606030504020204" pitchFamily="34" charset="0"/>
              </a:rPr>
              <a:t> that the organization will be requesting funding from to learn more about their funding priorities. </a:t>
            </a:r>
          </a:p>
          <a:p>
            <a:pPr marL="800100" lvl="1" indent="-34290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Ensure that the organization can meet all standards required by </a:t>
            </a:r>
            <a:r>
              <a:rPr lang="en-US" sz="2200" dirty="0">
                <a:latin typeface="Open Sans" panose="020B0606030504020204" pitchFamily="34" charset="0"/>
                <a:ea typeface="Open Sans" panose="020B0606030504020204" pitchFamily="34" charset="0"/>
                <a:cs typeface="Open Sans" panose="020B0606030504020204" pitchFamily="34" charset="0"/>
                <a:hlinkClick r:id="rId7"/>
              </a:rPr>
              <a:t>Council Policy 100-06</a:t>
            </a:r>
            <a:r>
              <a:rPr lang="en-US" sz="2200" dirty="0">
                <a:latin typeface="Open Sans" panose="020B0606030504020204" pitchFamily="34" charset="0"/>
                <a:ea typeface="Open Sans" panose="020B0606030504020204" pitchFamily="34" charset="0"/>
                <a:cs typeface="Open Sans" panose="020B0606030504020204" pitchFamily="34" charset="0"/>
              </a:rPr>
              <a:t>. </a:t>
            </a:r>
          </a:p>
          <a:p>
            <a:pPr marL="1257300" lvl="2" indent="-34290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organization must be in good standing no later than the time of application submittal. </a:t>
            </a:r>
          </a:p>
          <a:p>
            <a:pPr marL="800100" lvl="1" indent="-34290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Recognize that applying for CPPS funding does not guarantee that an organization will receive funding. </a:t>
            </a:r>
          </a:p>
          <a:p>
            <a:pPr marL="742950" lvl="1" indent="-285750">
              <a:spcBef>
                <a:spcPts val="600"/>
              </a:spcBef>
              <a:spcAft>
                <a:spcPts val="600"/>
              </a:spcAft>
              <a:buFont typeface="Arial" panose="020B0604020202020204" pitchFamily="34" charset="0"/>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Related image">
            <a:extLst>
              <a:ext uri="{FF2B5EF4-FFF2-40B4-BE49-F238E27FC236}">
                <a16:creationId xmlns:a16="http://schemas.microsoft.com/office/drawing/2014/main" id="{38D4D841-74AF-4E27-942A-CF91A76873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1899" y="3249307"/>
            <a:ext cx="2430773" cy="2570986"/>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a:extLst>
              <a:ext uri="{FF2B5EF4-FFF2-40B4-BE49-F238E27FC236}">
                <a16:creationId xmlns:a16="http://schemas.microsoft.com/office/drawing/2014/main" id="{F2CCA7FA-5833-CCCA-3DEC-10C1A809FB3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3343" y="7124219"/>
            <a:ext cx="609600" cy="609600"/>
          </a:xfrm>
          <a:prstGeom prst="rect">
            <a:avLst/>
          </a:prstGeom>
        </p:spPr>
      </p:pic>
    </p:spTree>
    <p:extLst>
      <p:ext uri="{BB962C8B-B14F-4D97-AF65-F5344CB8AC3E}">
        <p14:creationId xmlns:p14="http://schemas.microsoft.com/office/powerpoint/2010/main" val="381944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CPPS Application</a:t>
            </a:r>
          </a:p>
        </p:txBody>
      </p:sp>
      <p:sp>
        <p:nvSpPr>
          <p:cNvPr id="6" name="TextBox 5"/>
          <p:cNvSpPr txBox="1"/>
          <p:nvPr/>
        </p:nvSpPr>
        <p:spPr>
          <a:xfrm>
            <a:off x="340927" y="1586214"/>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Application Overview</a:t>
            </a:r>
          </a:p>
        </p:txBody>
      </p:sp>
      <p:sp>
        <p:nvSpPr>
          <p:cNvPr id="3" name="TextBox 2">
            <a:extLst>
              <a:ext uri="{FF2B5EF4-FFF2-40B4-BE49-F238E27FC236}">
                <a16:creationId xmlns:a16="http://schemas.microsoft.com/office/drawing/2014/main" id="{DEE7162D-3EF6-4DBC-96AD-B89A5FBC0F64}"/>
              </a:ext>
            </a:extLst>
          </p:cNvPr>
          <p:cNvSpPr txBox="1"/>
          <p:nvPr/>
        </p:nvSpPr>
        <p:spPr>
          <a:xfrm>
            <a:off x="-148281" y="2241863"/>
            <a:ext cx="7581899" cy="4585871"/>
          </a:xfrm>
          <a:prstGeom prst="rect">
            <a:avLst/>
          </a:prstGeom>
          <a:noFill/>
        </p:spPr>
        <p:txBody>
          <a:bodyPr wrap="square" rtlCol="0">
            <a:spAutoFit/>
          </a:bodyPr>
          <a:lstStyle/>
          <a:p>
            <a:pPr marL="800100" lvl="1" indent="-34290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Use the </a:t>
            </a:r>
            <a:r>
              <a:rPr lang="en-US" sz="2200" dirty="0">
                <a:latin typeface="Open Sans" panose="020B0606030504020204" pitchFamily="34" charset="0"/>
                <a:ea typeface="Open Sans" panose="020B0606030504020204" pitchFamily="34" charset="0"/>
                <a:cs typeface="Open Sans" panose="020B0606030504020204" pitchFamily="34" charset="0"/>
                <a:hlinkClick r:id="rId6"/>
              </a:rPr>
              <a:t>CPPS Application Instructions</a:t>
            </a:r>
            <a:r>
              <a:rPr lang="en-US" sz="2200" dirty="0">
                <a:latin typeface="Open Sans" panose="020B0606030504020204" pitchFamily="34" charset="0"/>
                <a:ea typeface="Open Sans" panose="020B0606030504020204" pitchFamily="34" charset="0"/>
                <a:cs typeface="Open Sans" panose="020B0606030504020204" pitchFamily="34" charset="0"/>
              </a:rPr>
              <a:t> as a guide. </a:t>
            </a:r>
          </a:p>
          <a:p>
            <a:pPr marL="742950" lvl="1" indent="-28575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An organization may submit multiple applications. </a:t>
            </a:r>
          </a:p>
          <a:p>
            <a:pPr marL="1200150" lvl="2"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Only one project/program/service allowed per application.</a:t>
            </a:r>
          </a:p>
          <a:p>
            <a:pPr marL="1200150" lvl="2"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May apply for funding from multiple Council Offices within the same application.</a:t>
            </a:r>
          </a:p>
          <a:p>
            <a:pPr marL="742950" lvl="1" indent="-28575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A funding request may not be for less than </a:t>
            </a:r>
            <a:r>
              <a:rPr lang="en-US" sz="2200" b="1" dirty="0">
                <a:latin typeface="Open Sans" panose="020B0606030504020204" pitchFamily="34" charset="0"/>
                <a:ea typeface="Open Sans" panose="020B0606030504020204" pitchFamily="34" charset="0"/>
                <a:cs typeface="Open Sans" panose="020B0606030504020204" pitchFamily="34" charset="0"/>
              </a:rPr>
              <a:t>$1,500. </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Demonstrate that the project/program/service is </a:t>
            </a:r>
            <a:r>
              <a:rPr lang="en-US" sz="2200" b="1" dirty="0">
                <a:latin typeface="Open Sans" panose="020B0606030504020204" pitchFamily="34" charset="0"/>
                <a:ea typeface="Open Sans" panose="020B0606030504020204" pitchFamily="34" charset="0"/>
                <a:cs typeface="Open Sans" panose="020B0606030504020204" pitchFamily="34" charset="0"/>
              </a:rPr>
              <a:t>open to the public, provides a public purpose, and is of value to San Diego communities. </a:t>
            </a:r>
          </a:p>
          <a:p>
            <a:pPr marL="742950" lvl="1" indent="-285750">
              <a:spcBef>
                <a:spcPts val="600"/>
              </a:spcBef>
              <a:spcAft>
                <a:spcPts val="600"/>
              </a:spcAft>
              <a:buFont typeface="Arial" panose="020B0604020202020204" pitchFamily="34" charset="0"/>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Related image">
            <a:extLst>
              <a:ext uri="{FF2B5EF4-FFF2-40B4-BE49-F238E27FC236}">
                <a16:creationId xmlns:a16="http://schemas.microsoft.com/office/drawing/2014/main" id="{38D4D841-74AF-4E27-942A-CF91A76873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1899" y="3305122"/>
            <a:ext cx="2325230" cy="245935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EAE7E736-4B67-8FA6-62F0-ACC29BFB08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5864" y="7100193"/>
            <a:ext cx="609600" cy="609600"/>
          </a:xfrm>
          <a:prstGeom prst="rect">
            <a:avLst/>
          </a:prstGeom>
        </p:spPr>
      </p:pic>
    </p:spTree>
    <p:extLst>
      <p:ext uri="{BB962C8B-B14F-4D97-AF65-F5344CB8AC3E}">
        <p14:creationId xmlns:p14="http://schemas.microsoft.com/office/powerpoint/2010/main" val="103559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CPPS Application</a:t>
            </a:r>
          </a:p>
        </p:txBody>
      </p:sp>
      <p:sp>
        <p:nvSpPr>
          <p:cNvPr id="6" name="TextBox 5"/>
          <p:cNvSpPr txBox="1"/>
          <p:nvPr/>
        </p:nvSpPr>
        <p:spPr>
          <a:xfrm>
            <a:off x="340927" y="1586214"/>
            <a:ext cx="87643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Application Overview</a:t>
            </a:r>
          </a:p>
        </p:txBody>
      </p:sp>
      <p:sp>
        <p:nvSpPr>
          <p:cNvPr id="3" name="TextBox 2">
            <a:extLst>
              <a:ext uri="{FF2B5EF4-FFF2-40B4-BE49-F238E27FC236}">
                <a16:creationId xmlns:a16="http://schemas.microsoft.com/office/drawing/2014/main" id="{DEE7162D-3EF6-4DBC-96AD-B89A5FBC0F64}"/>
              </a:ext>
            </a:extLst>
          </p:cNvPr>
          <p:cNvSpPr txBox="1"/>
          <p:nvPr/>
        </p:nvSpPr>
        <p:spPr>
          <a:xfrm>
            <a:off x="-152402" y="2209962"/>
            <a:ext cx="8028917" cy="4124206"/>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Due at the time of application: </a:t>
            </a:r>
          </a:p>
          <a:p>
            <a:pPr marL="1257300" lvl="2" indent="-342900">
              <a:spcBef>
                <a:spcPts val="600"/>
              </a:spcBef>
              <a:spcAft>
                <a:spcPts val="600"/>
              </a:spcAft>
              <a:buFont typeface="Arial" panose="020B0604020202020204" pitchFamily="34" charset="0"/>
              <a:buChar char="•"/>
            </a:pPr>
            <a:r>
              <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Standard application</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Proof of nonprofit status (</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6"/>
              </a:rPr>
              <a:t>IRS</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Determination Letter)</a:t>
            </a:r>
          </a:p>
          <a:p>
            <a:pPr marL="1257300" lvl="2" indent="-342900">
              <a:spcBef>
                <a:spcPts val="600"/>
              </a:spcBef>
              <a:spcAft>
                <a:spcPts val="600"/>
              </a:spcAft>
              <a:buFont typeface="Arial" panose="020B0604020202020204" pitchFamily="34" charset="0"/>
              <a:buChar char="•"/>
            </a:pPr>
            <a:r>
              <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7"/>
              </a:rPr>
              <a:t>Proof of “ACTIVE” status with the CA SOS</a:t>
            </a:r>
            <a:endPar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8"/>
              </a:rPr>
              <a:t>Proof of “CURRENT” status with the CA AG</a:t>
            </a:r>
            <a:endPar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600"/>
              </a:spcBef>
              <a:spcAft>
                <a:spcPts val="600"/>
              </a:spcAft>
              <a:buFont typeface="Arial" panose="020B0604020202020204" pitchFamily="34" charset="0"/>
              <a:buChar char="•"/>
            </a:pPr>
            <a:r>
              <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9"/>
              </a:rPr>
              <a:t>Certification for a Drug Free Workplace</a:t>
            </a:r>
            <a:endPar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10"/>
              </a:rPr>
              <a:t>EOC Workforce Report</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(pages 1-3)</a:t>
            </a:r>
            <a:endPar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11"/>
              </a:rPr>
              <a:t>IRS Form 990, 990EZ, or 990N</a:t>
            </a:r>
            <a:endPar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600"/>
              </a:spcBef>
              <a:spcAft>
                <a:spcPts val="600"/>
              </a:spcAft>
              <a:buFont typeface="Arial" panose="020B0604020202020204" pitchFamily="34" charset="0"/>
              <a:buChar char="•"/>
            </a:pPr>
            <a:r>
              <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12"/>
              </a:rPr>
              <a:t>IRS Form W-9</a:t>
            </a:r>
            <a:endPar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Related image">
            <a:extLst>
              <a:ext uri="{FF2B5EF4-FFF2-40B4-BE49-F238E27FC236}">
                <a16:creationId xmlns:a16="http://schemas.microsoft.com/office/drawing/2014/main" id="{38D4D841-74AF-4E27-942A-CF91A76873C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1899" y="3305122"/>
            <a:ext cx="2325230" cy="245935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03E31A09-0DB1-9B03-D374-5091CB65340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4650" y="6993341"/>
            <a:ext cx="609600" cy="609600"/>
          </a:xfrm>
          <a:prstGeom prst="rect">
            <a:avLst/>
          </a:prstGeom>
        </p:spPr>
      </p:pic>
    </p:spTree>
    <p:extLst>
      <p:ext uri="{BB962C8B-B14F-4D97-AF65-F5344CB8AC3E}">
        <p14:creationId xmlns:p14="http://schemas.microsoft.com/office/powerpoint/2010/main" val="43239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CPPS Application</a:t>
            </a:r>
          </a:p>
        </p:txBody>
      </p:sp>
      <p:sp>
        <p:nvSpPr>
          <p:cNvPr id="6" name="TextBox 5"/>
          <p:cNvSpPr txBox="1"/>
          <p:nvPr/>
        </p:nvSpPr>
        <p:spPr>
          <a:xfrm>
            <a:off x="354262" y="1586214"/>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Supplemental Documentation</a:t>
            </a:r>
          </a:p>
        </p:txBody>
      </p:sp>
      <p:sp>
        <p:nvSpPr>
          <p:cNvPr id="4" name="Content Placeholder 3">
            <a:extLst>
              <a:ext uri="{FF2B5EF4-FFF2-40B4-BE49-F238E27FC236}">
                <a16:creationId xmlns:a16="http://schemas.microsoft.com/office/drawing/2014/main" id="{22B44E00-2CE6-4F0E-9009-AC94B39A09BB}"/>
              </a:ext>
            </a:extLst>
          </p:cNvPr>
          <p:cNvSpPr>
            <a:spLocks noGrp="1"/>
          </p:cNvSpPr>
          <p:nvPr>
            <p:ph idx="1"/>
          </p:nvPr>
        </p:nvSpPr>
        <p:spPr>
          <a:xfrm>
            <a:off x="4667249" y="2069042"/>
            <a:ext cx="4699635" cy="4931516"/>
          </a:xfrm>
        </p:spPr>
        <p:txBody>
          <a:bodyPr/>
          <a:lstStyle/>
          <a:p>
            <a:pPr marL="0" indent="0">
              <a:buNone/>
            </a:pPr>
            <a:r>
              <a:rPr lang="en-US" dirty="0"/>
              <a:t> </a:t>
            </a:r>
          </a:p>
        </p:txBody>
      </p:sp>
      <p:sp>
        <p:nvSpPr>
          <p:cNvPr id="3" name="TextBox 2">
            <a:extLst>
              <a:ext uri="{FF2B5EF4-FFF2-40B4-BE49-F238E27FC236}">
                <a16:creationId xmlns:a16="http://schemas.microsoft.com/office/drawing/2014/main" id="{DEE7162D-3EF6-4DBC-96AD-B89A5FBC0F64}"/>
              </a:ext>
            </a:extLst>
          </p:cNvPr>
          <p:cNvSpPr txBox="1"/>
          <p:nvPr/>
        </p:nvSpPr>
        <p:spPr>
          <a:xfrm>
            <a:off x="354262" y="2047879"/>
            <a:ext cx="5246439" cy="4085734"/>
          </a:xfrm>
          <a:prstGeom prst="rect">
            <a:avLst/>
          </a:prstGeom>
          <a:noFill/>
        </p:spPr>
        <p:txBody>
          <a:bodyPr wrap="square" rtlCol="0">
            <a:spAutoFit/>
          </a:bodyPr>
          <a:lstStyle/>
          <a:p>
            <a:endParaRPr lang="en-US" sz="1700" b="1" dirty="0">
              <a:latin typeface="Open Sans" panose="020B0606030504020204" pitchFamily="34" charset="0"/>
              <a:ea typeface="Open Sans" panose="020B0606030504020204" pitchFamily="34" charset="0"/>
              <a:cs typeface="Open Sans" panose="020B0606030504020204" pitchFamily="34" charset="0"/>
            </a:endParaRPr>
          </a:p>
          <a:p>
            <a:r>
              <a:rPr lang="en-US" b="1" dirty="0">
                <a:latin typeface="Open Sans" panose="020B0606030504020204" pitchFamily="34" charset="0"/>
                <a:ea typeface="Open Sans" panose="020B0606030504020204" pitchFamily="34" charset="0"/>
                <a:cs typeface="Open Sans" panose="020B0606030504020204" pitchFamily="34" charset="0"/>
              </a:rPr>
              <a:t>To check an organization’s nonprofit status:</a:t>
            </a:r>
          </a:p>
          <a:p>
            <a:pPr marL="285750" indent="-285750">
              <a:buFont typeface="Arial" panose="020B0604020202020204" pitchFamily="34" charset="0"/>
              <a:buChar char="•"/>
            </a:pPr>
            <a:endParaRPr lang="en-US" sz="105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Use the </a:t>
            </a:r>
            <a:r>
              <a:rPr lang="en-US" sz="1600" dirty="0">
                <a:latin typeface="Open Sans" panose="020B0606030504020204" pitchFamily="34" charset="0"/>
                <a:ea typeface="Open Sans" panose="020B0606030504020204" pitchFamily="34" charset="0"/>
                <a:cs typeface="Open Sans" panose="020B0606030504020204" pitchFamily="34" charset="0"/>
                <a:hlinkClick r:id="rId6"/>
              </a:rPr>
              <a:t>Tax Exempt Organization Search </a:t>
            </a:r>
            <a:r>
              <a:rPr lang="en-US" sz="1600" dirty="0">
                <a:latin typeface="Open Sans" panose="020B0606030504020204" pitchFamily="34" charset="0"/>
                <a:ea typeface="Open Sans" panose="020B0606030504020204" pitchFamily="34" charset="0"/>
                <a:cs typeface="Open Sans" panose="020B0606030504020204" pitchFamily="34" charset="0"/>
              </a:rPr>
              <a:t>tool to find information on an organizations’ status.</a:t>
            </a:r>
          </a:p>
          <a:p>
            <a:pPr marL="285750" indent="-28575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b="1" dirty="0">
                <a:latin typeface="Open Sans" panose="020B0606030504020204" pitchFamily="34" charset="0"/>
                <a:ea typeface="Open Sans" panose="020B0606030504020204" pitchFamily="34" charset="0"/>
                <a:cs typeface="Open Sans" panose="020B0606030504020204" pitchFamily="34" charset="0"/>
              </a:rPr>
              <a:t>Organization not on website or lost letter:</a:t>
            </a:r>
          </a:p>
          <a:p>
            <a:endParaRPr lang="en-US" sz="1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Contact </a:t>
            </a:r>
            <a:r>
              <a:rPr lang="en-US" sz="1600" dirty="0">
                <a:latin typeface="Open Sans" panose="020B0606030504020204" pitchFamily="34" charset="0"/>
                <a:ea typeface="Open Sans" panose="020B0606030504020204" pitchFamily="34" charset="0"/>
                <a:cs typeface="Open Sans" panose="020B0606030504020204" pitchFamily="34" charset="0"/>
                <a:hlinkClick r:id="rId7"/>
              </a:rPr>
              <a:t>Customer Account Services </a:t>
            </a:r>
            <a:r>
              <a:rPr lang="en-US" sz="1600" dirty="0">
                <a:latin typeface="Open Sans" panose="020B0606030504020204" pitchFamily="34" charset="0"/>
                <a:ea typeface="Open Sans" panose="020B0606030504020204" pitchFamily="34" charset="0"/>
                <a:cs typeface="Open Sans" panose="020B0606030504020204" pitchFamily="34" charset="0"/>
              </a:rPr>
              <a:t>by phone, letter, or fax to request an </a:t>
            </a:r>
            <a:r>
              <a:rPr lang="en-US" sz="1600" i="1" dirty="0">
                <a:latin typeface="Open Sans" panose="020B0606030504020204" pitchFamily="34" charset="0"/>
                <a:ea typeface="Open Sans" panose="020B0606030504020204" pitchFamily="34" charset="0"/>
                <a:cs typeface="Open Sans" panose="020B0606030504020204" pitchFamily="34" charset="0"/>
              </a:rPr>
              <a:t>affirmation letter</a:t>
            </a:r>
            <a:r>
              <a:rPr lang="en-US" sz="1600" dirty="0">
                <a:latin typeface="Open Sans" panose="020B0606030504020204" pitchFamily="34" charset="0"/>
                <a:ea typeface="Open Sans" panose="020B0606030504020204" pitchFamily="34" charset="0"/>
                <a:cs typeface="Open Sans" panose="020B0606030504020204" pitchFamily="34" charset="0"/>
              </a:rPr>
              <a:t>. </a:t>
            </a:r>
          </a:p>
          <a:p>
            <a:pPr marL="742950" lvl="1"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	A letter or fax requesting an affirmation 	letter must include your organization’s:</a:t>
            </a:r>
          </a:p>
          <a:p>
            <a:pPr marL="1200150" lvl="2"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Full name </a:t>
            </a:r>
          </a:p>
          <a:p>
            <a:pPr marL="1200150" lvl="2"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Employer Identification Number</a:t>
            </a:r>
          </a:p>
          <a:p>
            <a:pPr marL="1200150" lvl="2"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Authorized signature (an officer or trustee) </a:t>
            </a:r>
            <a:r>
              <a:rPr lang="en-US" sz="1600" dirty="0"/>
              <a:t> </a:t>
            </a:r>
          </a:p>
        </p:txBody>
      </p:sp>
      <p:pic>
        <p:nvPicPr>
          <p:cNvPr id="7" name="Picture 6">
            <a:extLst>
              <a:ext uri="{FF2B5EF4-FFF2-40B4-BE49-F238E27FC236}">
                <a16:creationId xmlns:a16="http://schemas.microsoft.com/office/drawing/2014/main" id="{744299B1-EAC3-4C6C-A65E-E3D1087D1A58}"/>
              </a:ext>
            </a:extLst>
          </p:cNvPr>
          <p:cNvPicPr>
            <a:picLocks noChangeAspect="1"/>
          </p:cNvPicPr>
          <p:nvPr/>
        </p:nvPicPr>
        <p:blipFill rotWithShape="1">
          <a:blip r:embed="rId8"/>
          <a:srcRect l="30777" t="11201" r="31534" b="5050"/>
          <a:stretch/>
        </p:blipFill>
        <p:spPr>
          <a:xfrm>
            <a:off x="5946078" y="2069041"/>
            <a:ext cx="3632261" cy="4539975"/>
          </a:xfrm>
          <a:prstGeom prst="rect">
            <a:avLst/>
          </a:prstGeom>
          <a:ln>
            <a:solidFill>
              <a:schemeClr val="tx1"/>
            </a:solidFill>
          </a:ln>
        </p:spPr>
      </p:pic>
      <p:pic>
        <p:nvPicPr>
          <p:cNvPr id="8" name="Recorded Sound">
            <a:hlinkClick r:id="" action="ppaction://media"/>
            <a:extLst>
              <a:ext uri="{FF2B5EF4-FFF2-40B4-BE49-F238E27FC236}">
                <a16:creationId xmlns:a16="http://schemas.microsoft.com/office/drawing/2014/main" id="{C9154854-A343-1FBB-0262-AD38A0C9CE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4262" y="7000558"/>
            <a:ext cx="609600" cy="609600"/>
          </a:xfrm>
          <a:prstGeom prst="rect">
            <a:avLst/>
          </a:prstGeom>
        </p:spPr>
      </p:pic>
    </p:spTree>
    <p:extLst>
      <p:ext uri="{BB962C8B-B14F-4D97-AF65-F5344CB8AC3E}">
        <p14:creationId xmlns:p14="http://schemas.microsoft.com/office/powerpoint/2010/main" val="401438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CPPS Application</a:t>
            </a:r>
          </a:p>
        </p:txBody>
      </p:sp>
      <p:sp>
        <p:nvSpPr>
          <p:cNvPr id="6" name="TextBox 5"/>
          <p:cNvSpPr txBox="1"/>
          <p:nvPr/>
        </p:nvSpPr>
        <p:spPr>
          <a:xfrm>
            <a:off x="354262" y="1571776"/>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Supplemental Documentation</a:t>
            </a:r>
          </a:p>
        </p:txBody>
      </p:sp>
      <p:sp>
        <p:nvSpPr>
          <p:cNvPr id="3" name="TextBox 2">
            <a:extLst>
              <a:ext uri="{FF2B5EF4-FFF2-40B4-BE49-F238E27FC236}">
                <a16:creationId xmlns:a16="http://schemas.microsoft.com/office/drawing/2014/main" id="{1DAE00BC-0690-44FB-AE6E-C83C70C6BF28}"/>
              </a:ext>
            </a:extLst>
          </p:cNvPr>
          <p:cNvSpPr txBox="1"/>
          <p:nvPr/>
        </p:nvSpPr>
        <p:spPr>
          <a:xfrm>
            <a:off x="354262" y="2331742"/>
            <a:ext cx="3810332" cy="3293209"/>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b="1" i="1" dirty="0">
                <a:latin typeface="Open Sans" panose="020B0606030504020204" pitchFamily="34" charset="0"/>
                <a:ea typeface="Open Sans" panose="020B0606030504020204" pitchFamily="34" charset="0"/>
                <a:cs typeface="Open Sans" panose="020B0606030504020204" pitchFamily="34" charset="0"/>
              </a:rPr>
              <a:t>ACTIVE</a:t>
            </a:r>
            <a:r>
              <a:rPr lang="en-US" dirty="0">
                <a:latin typeface="Open Sans" panose="020B0606030504020204" pitchFamily="34" charset="0"/>
                <a:ea typeface="Open Sans" panose="020B0606030504020204" pitchFamily="34" charset="0"/>
                <a:cs typeface="Open Sans" panose="020B0606030504020204" pitchFamily="34" charset="0"/>
              </a:rPr>
              <a:t> status from the </a:t>
            </a:r>
            <a:r>
              <a:rPr lang="en-US" dirty="0">
                <a:latin typeface="Open Sans" panose="020B0606030504020204" pitchFamily="34" charset="0"/>
                <a:ea typeface="Open Sans" panose="020B0606030504020204" pitchFamily="34" charset="0"/>
                <a:cs typeface="Open Sans" panose="020B0606030504020204" pitchFamily="34" charset="0"/>
                <a:hlinkClick r:id="rId6"/>
              </a:rPr>
              <a:t>CA SOS</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Bef>
                <a:spcPts val="600"/>
              </a:spcBef>
              <a:spcAft>
                <a:spcPts val="600"/>
              </a:spcAft>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Status must remain ACTIVE for the duration of the fiscal year.</a:t>
            </a:r>
          </a:p>
          <a:p>
            <a:pPr marL="285750" indent="-285750">
              <a:spcBef>
                <a:spcPts val="600"/>
              </a:spcBef>
              <a:spcAft>
                <a:spcPts val="600"/>
              </a:spcAft>
              <a:buFont typeface="Arial" panose="020B0604020202020204" pitchFamily="34" charset="0"/>
              <a:buChar char="•"/>
            </a:pPr>
            <a:r>
              <a:rPr lang="en-US" b="1" i="1" dirty="0">
                <a:latin typeface="Open Sans" panose="020B0606030504020204" pitchFamily="34" charset="0"/>
                <a:ea typeface="Open Sans" panose="020B0606030504020204" pitchFamily="34" charset="0"/>
                <a:cs typeface="Open Sans" panose="020B0606030504020204" pitchFamily="34" charset="0"/>
              </a:rPr>
              <a:t>CURRENT</a:t>
            </a:r>
            <a:r>
              <a:rPr lang="en-US" dirty="0">
                <a:latin typeface="Open Sans" panose="020B0606030504020204" pitchFamily="34" charset="0"/>
                <a:ea typeface="Open Sans" panose="020B0606030504020204" pitchFamily="34" charset="0"/>
                <a:cs typeface="Open Sans" panose="020B0606030504020204" pitchFamily="34" charset="0"/>
              </a:rPr>
              <a:t> status from the </a:t>
            </a:r>
            <a:r>
              <a:rPr lang="en-US" dirty="0">
                <a:latin typeface="Open Sans" panose="020B0606030504020204" pitchFamily="34" charset="0"/>
                <a:ea typeface="Open Sans" panose="020B0606030504020204" pitchFamily="34" charset="0"/>
                <a:cs typeface="Open Sans" panose="020B0606030504020204" pitchFamily="34" charset="0"/>
                <a:hlinkClick r:id="rId7"/>
              </a:rPr>
              <a:t>CA AG</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Bef>
                <a:spcPts val="600"/>
              </a:spcBef>
              <a:spcAft>
                <a:spcPts val="600"/>
              </a:spcAft>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Status must remain CURRENT for the duration of the fiscal year. </a:t>
            </a:r>
          </a:p>
          <a:p>
            <a:pPr>
              <a:spcBef>
                <a:spcPts val="600"/>
              </a:spcBef>
              <a:spcAft>
                <a:spcPts val="600"/>
              </a:spcAft>
            </a:pPr>
            <a:endParaRPr lang="en-US" dirty="0"/>
          </a:p>
        </p:txBody>
      </p:sp>
      <p:pic>
        <p:nvPicPr>
          <p:cNvPr id="7" name="Picture 6">
            <a:extLst>
              <a:ext uri="{FF2B5EF4-FFF2-40B4-BE49-F238E27FC236}">
                <a16:creationId xmlns:a16="http://schemas.microsoft.com/office/drawing/2014/main" id="{3AC59F45-4748-4FCF-A371-2255C3EC9886}"/>
              </a:ext>
            </a:extLst>
          </p:cNvPr>
          <p:cNvPicPr>
            <a:picLocks noChangeAspect="1"/>
          </p:cNvPicPr>
          <p:nvPr/>
        </p:nvPicPr>
        <p:blipFill rotWithShape="1">
          <a:blip r:embed="rId8"/>
          <a:srcRect l="19034" t="13518" r="19697" b="33166"/>
          <a:stretch/>
        </p:blipFill>
        <p:spPr>
          <a:xfrm>
            <a:off x="4635374" y="2332835"/>
            <a:ext cx="5232526" cy="2756071"/>
          </a:xfrm>
          <a:prstGeom prst="rect">
            <a:avLst/>
          </a:prstGeom>
          <a:ln>
            <a:solidFill>
              <a:schemeClr val="tx1"/>
            </a:solidFill>
          </a:ln>
        </p:spPr>
      </p:pic>
      <p:sp>
        <p:nvSpPr>
          <p:cNvPr id="8" name="Rectangle 7">
            <a:extLst>
              <a:ext uri="{FF2B5EF4-FFF2-40B4-BE49-F238E27FC236}">
                <a16:creationId xmlns:a16="http://schemas.microsoft.com/office/drawing/2014/main" id="{9887EFC4-4721-451D-A61D-167E830D8CA7}"/>
              </a:ext>
            </a:extLst>
          </p:cNvPr>
          <p:cNvSpPr/>
          <p:nvPr/>
        </p:nvSpPr>
        <p:spPr>
          <a:xfrm>
            <a:off x="7251637" y="4251074"/>
            <a:ext cx="409575" cy="1436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pic>
        <p:nvPicPr>
          <p:cNvPr id="9" name="Picture 8">
            <a:extLst>
              <a:ext uri="{FF2B5EF4-FFF2-40B4-BE49-F238E27FC236}">
                <a16:creationId xmlns:a16="http://schemas.microsoft.com/office/drawing/2014/main" id="{06C19A7E-9978-4D36-B474-85D371163B39}"/>
              </a:ext>
            </a:extLst>
          </p:cNvPr>
          <p:cNvPicPr>
            <a:picLocks noChangeAspect="1"/>
          </p:cNvPicPr>
          <p:nvPr/>
        </p:nvPicPr>
        <p:blipFill rotWithShape="1">
          <a:blip r:embed="rId9"/>
          <a:srcRect l="5082" t="11201" r="55530" b="59260"/>
          <a:stretch/>
        </p:blipFill>
        <p:spPr>
          <a:xfrm>
            <a:off x="4635374" y="5186449"/>
            <a:ext cx="4164594" cy="2028349"/>
          </a:xfrm>
          <a:prstGeom prst="rect">
            <a:avLst/>
          </a:prstGeom>
          <a:ln>
            <a:solidFill>
              <a:schemeClr val="tx1"/>
            </a:solidFill>
          </a:ln>
        </p:spPr>
      </p:pic>
      <p:sp>
        <p:nvSpPr>
          <p:cNvPr id="10" name="Rectangle 9">
            <a:extLst>
              <a:ext uri="{FF2B5EF4-FFF2-40B4-BE49-F238E27FC236}">
                <a16:creationId xmlns:a16="http://schemas.microsoft.com/office/drawing/2014/main" id="{BABB3E5E-B621-4A23-97FF-E2A10990F63F}"/>
              </a:ext>
            </a:extLst>
          </p:cNvPr>
          <p:cNvSpPr/>
          <p:nvPr/>
        </p:nvSpPr>
        <p:spPr>
          <a:xfrm>
            <a:off x="6030455" y="6966183"/>
            <a:ext cx="409575" cy="1333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pic>
        <p:nvPicPr>
          <p:cNvPr id="4" name="Recorded Sound">
            <a:hlinkClick r:id="" action="ppaction://media"/>
            <a:extLst>
              <a:ext uri="{FF2B5EF4-FFF2-40B4-BE49-F238E27FC236}">
                <a16:creationId xmlns:a16="http://schemas.microsoft.com/office/drawing/2014/main" id="{226EDF52-2BE4-47A3-282D-726B58A89E4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0639" y="7082473"/>
            <a:ext cx="609600" cy="609600"/>
          </a:xfrm>
          <a:prstGeom prst="rect">
            <a:avLst/>
          </a:prstGeom>
        </p:spPr>
      </p:pic>
    </p:spTree>
    <p:extLst>
      <p:ext uri="{BB962C8B-B14F-4D97-AF65-F5344CB8AC3E}">
        <p14:creationId xmlns:p14="http://schemas.microsoft.com/office/powerpoint/2010/main" val="143169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238498" y="1061089"/>
            <a:ext cx="92769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CPPS Application</a:t>
            </a:r>
            <a:endParaRPr kumimoji="0" lang="en-US" sz="24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5">
            <a:extLst>
              <a:ext uri="{FF2B5EF4-FFF2-40B4-BE49-F238E27FC236}">
                <a16:creationId xmlns:a16="http://schemas.microsoft.com/office/drawing/2014/main" id="{A5EE2CAC-53E7-4319-9DFD-B8FC8C2E75F1}"/>
              </a:ext>
            </a:extLst>
          </p:cNvPr>
          <p:cNvSpPr>
            <a:spLocks noGrp="1"/>
          </p:cNvSpPr>
          <p:nvPr>
            <p:ph idx="1"/>
          </p:nvPr>
        </p:nvSpPr>
        <p:spPr>
          <a:xfrm>
            <a:off x="238498" y="2268165"/>
            <a:ext cx="5628902" cy="5076117"/>
          </a:xfrm>
        </p:spPr>
        <p:txBody>
          <a:bodyPr>
            <a:normAutofit/>
          </a:bodyPr>
          <a:lstStyle/>
          <a:p>
            <a:r>
              <a:rPr lang="en-US" sz="2400" dirty="0">
                <a:hlinkClick r:id="rId6"/>
              </a:rPr>
              <a:t>Certification for a Drug Free Workplace</a:t>
            </a:r>
            <a:endParaRPr lang="en-US" sz="2400" dirty="0"/>
          </a:p>
          <a:p>
            <a:pPr lvl="1"/>
            <a:r>
              <a:rPr lang="en-US" sz="1960" dirty="0"/>
              <a:t>The City requires that all City grantees comply with the Drug-Free Workplace Policy (</a:t>
            </a:r>
            <a:r>
              <a:rPr lang="en-US" sz="1960" i="1" dirty="0"/>
              <a:t>Council Policy 100-17). </a:t>
            </a:r>
            <a:endParaRPr lang="en-US" sz="1960" dirty="0"/>
          </a:p>
          <a:p>
            <a:r>
              <a:rPr lang="en-US" sz="2400" dirty="0">
                <a:hlinkClick r:id="rId7"/>
              </a:rPr>
              <a:t>EOC Workforce Report</a:t>
            </a:r>
            <a:endParaRPr lang="en-US" sz="2400" dirty="0"/>
          </a:p>
          <a:p>
            <a:pPr lvl="1"/>
            <a:r>
              <a:rPr lang="en-US" sz="2000" b="1" dirty="0"/>
              <a:t>Pages 1-3 must be completed in full. </a:t>
            </a:r>
          </a:p>
          <a:p>
            <a:r>
              <a:rPr lang="en-US" sz="2400" dirty="0">
                <a:hlinkClick r:id="rId8"/>
              </a:rPr>
              <a:t>IRS Form 990</a:t>
            </a:r>
            <a:endParaRPr lang="en-US" sz="2400" dirty="0"/>
          </a:p>
          <a:p>
            <a:pPr lvl="1"/>
            <a:r>
              <a:rPr lang="en-US" sz="1960" b="1" dirty="0"/>
              <a:t>Form 990-EZ, Form 990-PF, and Form 990-N (e-Postcard) accepted.</a:t>
            </a:r>
          </a:p>
          <a:p>
            <a:r>
              <a:rPr lang="en-US" sz="2400" dirty="0">
                <a:hlinkClick r:id="rId9"/>
              </a:rPr>
              <a:t>IRS Form W-9</a:t>
            </a:r>
            <a:endParaRPr lang="en-US" sz="2400" dirty="0"/>
          </a:p>
        </p:txBody>
      </p:sp>
      <p:sp>
        <p:nvSpPr>
          <p:cNvPr id="10" name="TextBox 9">
            <a:extLst>
              <a:ext uri="{FF2B5EF4-FFF2-40B4-BE49-F238E27FC236}">
                <a16:creationId xmlns:a16="http://schemas.microsoft.com/office/drawing/2014/main" id="{641908CA-A3BA-4E3C-8D40-B38731A6AE74}"/>
              </a:ext>
            </a:extLst>
          </p:cNvPr>
          <p:cNvSpPr txBox="1"/>
          <p:nvPr/>
        </p:nvSpPr>
        <p:spPr>
          <a:xfrm>
            <a:off x="238498" y="1584309"/>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Additional Forms</a:t>
            </a:r>
          </a:p>
        </p:txBody>
      </p:sp>
      <p:pic>
        <p:nvPicPr>
          <p:cNvPr id="12" name="Picture 4" descr="Image result for irs form 990 ez letter">
            <a:extLst>
              <a:ext uri="{FF2B5EF4-FFF2-40B4-BE49-F238E27FC236}">
                <a16:creationId xmlns:a16="http://schemas.microsoft.com/office/drawing/2014/main" id="{40A4A3D7-C9E4-432F-985C-A7ACC94270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0377" y="1645864"/>
            <a:ext cx="3819525" cy="467012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3EA24B5E-A539-8F73-0268-17995675B23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8498" y="7039482"/>
            <a:ext cx="609600" cy="609600"/>
          </a:xfrm>
          <a:prstGeom prst="rect">
            <a:avLst/>
          </a:prstGeom>
        </p:spPr>
      </p:pic>
    </p:spTree>
    <p:extLst>
      <p:ext uri="{BB962C8B-B14F-4D97-AF65-F5344CB8AC3E}">
        <p14:creationId xmlns:p14="http://schemas.microsoft.com/office/powerpoint/2010/main" val="414211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362531" y="2131894"/>
            <a:ext cx="6626744" cy="5262979"/>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All funding Agreements must be approved by the full City Council before payments are dispersed.</a:t>
            </a:r>
          </a:p>
          <a:p>
            <a:pPr marL="742950" lvl="1"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This process is projected for completion by April 2024. </a:t>
            </a:r>
          </a:p>
          <a:p>
            <a:pPr marL="742950" lvl="1"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Once an Agreement is approved, an organization may be reimbursed for expenses already incurred or granted upfront for expenses not yet incurred. </a:t>
            </a:r>
          </a:p>
          <a:p>
            <a:pPr marL="285750" indent="-28575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Only expenses delineated in the “</a:t>
            </a:r>
            <a:r>
              <a:rPr lang="en-US" sz="2200" b="1" dirty="0">
                <a:latin typeface="Open Sans" panose="020B0606030504020204" pitchFamily="34" charset="0"/>
                <a:ea typeface="Open Sans" panose="020B0606030504020204" pitchFamily="34" charset="0"/>
                <a:cs typeface="Open Sans" panose="020B0606030504020204" pitchFamily="34" charset="0"/>
              </a:rPr>
              <a:t>Use of City Funds</a:t>
            </a:r>
            <a:r>
              <a:rPr lang="en-US" sz="2200" dirty="0">
                <a:latin typeface="Open Sans" panose="020B0606030504020204" pitchFamily="34" charset="0"/>
                <a:ea typeface="Open Sans" panose="020B0606030504020204" pitchFamily="34" charset="0"/>
                <a:cs typeface="Open Sans" panose="020B0606030504020204" pitchFamily="34" charset="0"/>
              </a:rPr>
              <a:t>” section of the application as enclosed in the signed Agreement are permissible uses of awarded funds. </a:t>
            </a:r>
          </a:p>
          <a:p>
            <a:pPr marL="742950" lvl="1" indent="-285750">
              <a:spcBef>
                <a:spcPts val="600"/>
              </a:spcBef>
              <a:spcAft>
                <a:spcPts val="600"/>
              </a:spcAft>
              <a:buFont typeface="Arial" panose="020B0604020202020204" pitchFamily="34" charset="0"/>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2" y="975438"/>
            <a:ext cx="4336218"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a:t>
            </a: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Arial"/>
              </a:rPr>
              <a:t> Payments </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98658"/>
            <a:ext cx="8019467" cy="461665"/>
          </a:xfrm>
          <a:prstGeom prst="rect">
            <a:avLst/>
          </a:prstGeom>
          <a:noFill/>
        </p:spPr>
        <p:txBody>
          <a:bodyPr wrap="square" rtlCol="0">
            <a:spAutoFit/>
          </a:bodyPr>
          <a:lstStyle/>
          <a:p>
            <a:pPr lvl="0" defTabSz="806867">
              <a:defRPr/>
            </a:pPr>
            <a:r>
              <a:rPr lang="en-US" sz="2400" kern="1200"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Payment and Funding Procedure</a:t>
            </a:r>
            <a:endPar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pic>
        <p:nvPicPr>
          <p:cNvPr id="8" name="Picture 2" descr="Image result for example of invoice">
            <a:extLst>
              <a:ext uri="{FF2B5EF4-FFF2-40B4-BE49-F238E27FC236}">
                <a16:creationId xmlns:a16="http://schemas.microsoft.com/office/drawing/2014/main" id="{1DE07AF0-3D0D-4BFC-9A63-C6E41961F0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7654" y="1647524"/>
            <a:ext cx="2081662" cy="2701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cleared check">
            <a:extLst>
              <a:ext uri="{FF2B5EF4-FFF2-40B4-BE49-F238E27FC236}">
                <a16:creationId xmlns:a16="http://schemas.microsoft.com/office/drawing/2014/main" id="{7494E68C-8493-4B14-BE98-6D14279B25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10" t="17548" r="17990" b="8094"/>
          <a:stretch/>
        </p:blipFill>
        <p:spPr bwMode="auto">
          <a:xfrm>
            <a:off x="7127246" y="4598999"/>
            <a:ext cx="2163705" cy="1897051"/>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D8952DEB-9218-13EC-4FF2-354B90AAFD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2531" y="7090073"/>
            <a:ext cx="609600" cy="609600"/>
          </a:xfrm>
          <a:prstGeom prst="rect">
            <a:avLst/>
          </a:prstGeom>
        </p:spPr>
      </p:pic>
    </p:spTree>
    <p:extLst>
      <p:ext uri="{BB962C8B-B14F-4D97-AF65-F5344CB8AC3E}">
        <p14:creationId xmlns:p14="http://schemas.microsoft.com/office/powerpoint/2010/main" val="331050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362532" y="1938167"/>
            <a:ext cx="6409460" cy="6309420"/>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Council Administration will provide a reporting template.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Please retain: </a:t>
            </a:r>
          </a:p>
          <a:p>
            <a:pPr marL="742950" lvl="1" indent="-285750">
              <a:spcBef>
                <a:spcPts val="600"/>
              </a:spcBef>
              <a:spcAft>
                <a:spcPts val="600"/>
              </a:spcAft>
              <a:buFont typeface="Arial" panose="020B0604020202020204" pitchFamily="34" charset="0"/>
              <a:buChar cha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Proof of Purchase documentation (i.e. receipts, invoices, pay stubs, time sheets, etc.). </a:t>
            </a:r>
          </a:p>
          <a:p>
            <a:pPr marL="742950" lvl="1" indent="-28575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Proof of Payment documentation (i.e. bank/credit card statement, cancelled check, etc.). </a:t>
            </a:r>
          </a:p>
          <a:p>
            <a:pPr marL="285750" indent="-285750">
              <a:spcBef>
                <a:spcPts val="600"/>
              </a:spcBef>
              <a:spcAft>
                <a:spcPts val="600"/>
              </a:spcAft>
              <a:buFont typeface="Arial" panose="020B0604020202020204" pitchFamily="34" charset="0"/>
              <a:buChar char="•"/>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All documentation is due</a:t>
            </a: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no later than 30 days after the end of Fiscal Year 2024, on July 31, 2024. </a:t>
            </a:r>
          </a:p>
          <a:p>
            <a:pPr marL="742950" lvl="1" indent="-285750">
              <a:spcBef>
                <a:spcPts val="600"/>
              </a:spcBef>
              <a:spcAft>
                <a:spcPts val="600"/>
              </a:spcAft>
              <a:buFont typeface="Arial" panose="020B0604020202020204" pitchFamily="34" charset="0"/>
              <a:buChar cha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Organizations which fail to meet this requirement will be placed on a “Delinquency” list. </a:t>
            </a:r>
          </a:p>
          <a:p>
            <a:pPr marR="0" lvl="0" algn="l" defTabSz="914400" rtl="0" eaLnBrk="1" fontAlgn="auto" latinLnBrk="0" hangingPunct="1">
              <a:lnSpc>
                <a:spcPct val="100000"/>
              </a:lnSpc>
              <a:spcBef>
                <a:spcPts val="600"/>
              </a:spcBef>
              <a:spcAft>
                <a:spcPts val="600"/>
              </a:spcAft>
              <a:buClrTx/>
              <a:buSzTx/>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 </a:t>
            </a: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Arial"/>
              </a:rPr>
              <a:t>Payments</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26360"/>
            <a:ext cx="8019467" cy="46166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Payment and Funding Procedure</a:t>
            </a:r>
            <a:endPar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pic>
        <p:nvPicPr>
          <p:cNvPr id="8" name="Picture 2" descr="Image result for example of invoice">
            <a:extLst>
              <a:ext uri="{FF2B5EF4-FFF2-40B4-BE49-F238E27FC236}">
                <a16:creationId xmlns:a16="http://schemas.microsoft.com/office/drawing/2014/main" id="{CF2BC7F3-A2B6-4900-A409-269B287C0A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7654" y="1647524"/>
            <a:ext cx="2081662" cy="2701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cleared check">
            <a:extLst>
              <a:ext uri="{FF2B5EF4-FFF2-40B4-BE49-F238E27FC236}">
                <a16:creationId xmlns:a16="http://schemas.microsoft.com/office/drawing/2014/main" id="{E2A47AFE-B0CE-4A4E-B455-9F7DF979EA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10" t="17548" r="17990" b="8094"/>
          <a:stretch/>
        </p:blipFill>
        <p:spPr bwMode="auto">
          <a:xfrm>
            <a:off x="7127246" y="4598999"/>
            <a:ext cx="2163705" cy="1897051"/>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3297E39C-A451-3A48-7630-A2F7272146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2531" y="7006988"/>
            <a:ext cx="609600" cy="609600"/>
          </a:xfrm>
          <a:prstGeom prst="rect">
            <a:avLst/>
          </a:prstGeom>
        </p:spPr>
      </p:pic>
    </p:spTree>
    <p:extLst>
      <p:ext uri="{BB962C8B-B14F-4D97-AF65-F5344CB8AC3E}">
        <p14:creationId xmlns:p14="http://schemas.microsoft.com/office/powerpoint/2010/main" val="185814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362531" y="1965327"/>
            <a:ext cx="6409460" cy="5663089"/>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CPPS funds cannot be dispersed until Agreements are approved by the full City Council and signed by City departments. </a:t>
            </a:r>
          </a:p>
          <a:p>
            <a:pPr marL="800100" lvl="1" indent="-342900">
              <a:spcBef>
                <a:spcPts val="600"/>
              </a:spcBef>
              <a:spcAft>
                <a:spcPts val="600"/>
              </a:spcAft>
              <a:buFont typeface="Arial" panose="020B0604020202020204" pitchFamily="34" charset="0"/>
              <a:buChar char="•"/>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Projected for April 2024. </a:t>
            </a:r>
          </a:p>
          <a:p>
            <a:pPr marL="342900" indent="-342900">
              <a:spcBef>
                <a:spcPts val="600"/>
              </a:spcBef>
              <a:spcAft>
                <a:spcPts val="600"/>
              </a:spcAft>
              <a:buFont typeface="Arial" panose="020B0604020202020204" pitchFamily="34" charset="0"/>
              <a:buChar char="•"/>
              <a:defRPr/>
            </a:pP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Funds may be utilized for any eligible expenses incurred within the City’s Fiscal Year 2024 (</a:t>
            </a:r>
            <a:r>
              <a:rPr lang="en-US" sz="20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July 1, 2023 – June 30, 2024</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marL="800100" lvl="1" indent="-342900">
              <a:spcBef>
                <a:spcPts val="600"/>
              </a:spcBef>
              <a:spcAft>
                <a:spcPts val="600"/>
              </a:spcAft>
              <a:buFont typeface="Arial" panose="020B0604020202020204" pitchFamily="34" charset="0"/>
              <a:buChar char="•"/>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Funding may be provided on a reimbursement basis or upfront depending on the date of purchases. </a:t>
            </a:r>
          </a:p>
          <a:p>
            <a:pPr marL="342900" indent="-342900">
              <a:spcBef>
                <a:spcPts val="600"/>
              </a:spcBef>
              <a:spcAft>
                <a:spcPts val="600"/>
              </a:spcAft>
              <a:buFont typeface="Arial" panose="020B0604020202020204" pitchFamily="34" charset="0"/>
              <a:buChar char="•"/>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Full award will be dispersed once the Agreement is approved by the full Council</a:t>
            </a:r>
          </a:p>
          <a:p>
            <a:pPr marL="342900" indent="-342900">
              <a:spcBef>
                <a:spcPts val="600"/>
              </a:spcBef>
              <a:spcAft>
                <a:spcPts val="6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Receipt of payment from the City can take up to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60-90 days </a:t>
            </a: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once approved. </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 Payments</a:t>
            </a: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26360"/>
            <a:ext cx="8019467" cy="46166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lang="en-US" sz="2400"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Payment and Funding</a:t>
            </a: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Reminders</a:t>
            </a:r>
            <a:endPar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pic>
        <p:nvPicPr>
          <p:cNvPr id="8" name="Picture 2" descr="Image result for example of invoice">
            <a:extLst>
              <a:ext uri="{FF2B5EF4-FFF2-40B4-BE49-F238E27FC236}">
                <a16:creationId xmlns:a16="http://schemas.microsoft.com/office/drawing/2014/main" id="{CF2BC7F3-A2B6-4900-A409-269B287C0A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7654" y="1647524"/>
            <a:ext cx="2081662" cy="2701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cleared check">
            <a:extLst>
              <a:ext uri="{FF2B5EF4-FFF2-40B4-BE49-F238E27FC236}">
                <a16:creationId xmlns:a16="http://schemas.microsoft.com/office/drawing/2014/main" id="{E2A47AFE-B0CE-4A4E-B455-9F7DF979EA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10" t="17548" r="17990" b="8094"/>
          <a:stretch/>
        </p:blipFill>
        <p:spPr bwMode="auto">
          <a:xfrm>
            <a:off x="7127246" y="4598999"/>
            <a:ext cx="2163705" cy="1897051"/>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949FF0C9-7FC9-AFE7-C27C-D12BBB96D0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2531" y="7018816"/>
            <a:ext cx="609600" cy="609600"/>
          </a:xfrm>
          <a:prstGeom prst="rect">
            <a:avLst/>
          </a:prstGeom>
        </p:spPr>
      </p:pic>
    </p:spTree>
    <p:extLst>
      <p:ext uri="{BB962C8B-B14F-4D97-AF65-F5344CB8AC3E}">
        <p14:creationId xmlns:p14="http://schemas.microsoft.com/office/powerpoint/2010/main" val="162379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262" y="2544427"/>
            <a:ext cx="8608762" cy="3145270"/>
          </a:xfrm>
        </p:spPr>
        <p:txBody>
          <a:bodyPr>
            <a:noAutofit/>
          </a:bodyPr>
          <a:lstStyle/>
          <a:p>
            <a:pPr>
              <a:lnSpc>
                <a:spcPct val="120000"/>
              </a:lnSpc>
            </a:pPr>
            <a:r>
              <a:rPr lang="en-US" sz="2000" dirty="0">
                <a:latin typeface="Open Sans" panose="020B0606030504020204" pitchFamily="34" charset="0"/>
                <a:ea typeface="Open Sans" panose="020B0606030504020204" pitchFamily="34" charset="0"/>
                <a:cs typeface="Open Sans" panose="020B0606030504020204" pitchFamily="34" charset="0"/>
              </a:rPr>
              <a:t>CPPS funding is awarded to </a:t>
            </a:r>
            <a:r>
              <a:rPr lang="en-US" sz="2000" b="1" dirty="0">
                <a:latin typeface="Open Sans" panose="020B0606030504020204" pitchFamily="34" charset="0"/>
                <a:ea typeface="Open Sans" panose="020B0606030504020204" pitchFamily="34" charset="0"/>
                <a:cs typeface="Open Sans" panose="020B0606030504020204" pitchFamily="34" charset="0"/>
              </a:rPr>
              <a:t>nonprofit organizations</a:t>
            </a:r>
            <a:r>
              <a:rPr lang="en-US" sz="2000" dirty="0">
                <a:latin typeface="Open Sans" panose="020B0606030504020204" pitchFamily="34" charset="0"/>
                <a:ea typeface="Open Sans" panose="020B0606030504020204" pitchFamily="34" charset="0"/>
                <a:cs typeface="Open Sans" panose="020B0606030504020204" pitchFamily="34" charset="0"/>
              </a:rPr>
              <a:t> and </a:t>
            </a:r>
            <a:r>
              <a:rPr lang="en-US" sz="2000" b="1" dirty="0">
                <a:latin typeface="Open Sans" panose="020B0606030504020204" pitchFamily="34" charset="0"/>
                <a:ea typeface="Open Sans" panose="020B0606030504020204" pitchFamily="34" charset="0"/>
                <a:cs typeface="Open Sans" panose="020B0606030504020204" pitchFamily="34" charset="0"/>
              </a:rPr>
              <a:t>public agencies </a:t>
            </a:r>
            <a:r>
              <a:rPr lang="en-US" sz="2000" dirty="0">
                <a:latin typeface="Open Sans" panose="020B0606030504020204" pitchFamily="34" charset="0"/>
                <a:ea typeface="Open Sans" panose="020B0606030504020204" pitchFamily="34" charset="0"/>
                <a:cs typeface="Open Sans" panose="020B0606030504020204" pitchFamily="34" charset="0"/>
              </a:rPr>
              <a:t>for projects, programs, or services that serve a lawful public purpose in order to benefit the City’s neighborhoods and communities.</a:t>
            </a:r>
          </a:p>
          <a:p>
            <a:pPr>
              <a:lnSpc>
                <a:spcPct val="120000"/>
              </a:lnSpc>
            </a:pPr>
            <a:r>
              <a:rPr lang="en-US" sz="2000" dirty="0">
                <a:latin typeface="Open Sans" panose="020B0606030504020204" pitchFamily="34" charset="0"/>
                <a:ea typeface="Open Sans" panose="020B0606030504020204" pitchFamily="34" charset="0"/>
                <a:cs typeface="Open Sans" panose="020B0606030504020204" pitchFamily="34" charset="0"/>
              </a:rPr>
              <a:t>CPPS funding is awarded at the discretion of each Council Office. </a:t>
            </a:r>
          </a:p>
          <a:p>
            <a:pPr>
              <a:lnSpc>
                <a:spcPct val="120000"/>
              </a:lnSpc>
            </a:pPr>
            <a:r>
              <a:rPr lang="en-US" sz="2000" dirty="0">
                <a:latin typeface="Open Sans" panose="020B0606030504020204" pitchFamily="34" charset="0"/>
                <a:ea typeface="Open Sans" panose="020B0606030504020204" pitchFamily="34" charset="0"/>
                <a:cs typeface="Open Sans" panose="020B0606030504020204" pitchFamily="34" charset="0"/>
              </a:rPr>
              <a:t>CPPS is governed by </a:t>
            </a:r>
            <a:r>
              <a:rPr lang="en-US" sz="2000" u="sng" dirty="0">
                <a:latin typeface="Open Sans" panose="020B0606030504020204" pitchFamily="34" charset="0"/>
                <a:ea typeface="Open Sans" panose="020B0606030504020204" pitchFamily="34" charset="0"/>
                <a:cs typeface="Open Sans" panose="020B0606030504020204" pitchFamily="34" charset="0"/>
                <a:hlinkClick r:id="rId6"/>
              </a:rPr>
              <a:t>Council Policy 100-06</a:t>
            </a:r>
            <a:r>
              <a:rPr lang="en-US" sz="2000" u="sng"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which is currently undergoing changes. </a:t>
            </a:r>
          </a:p>
          <a:p>
            <a:pPr marL="0" indent="0">
              <a:lnSpc>
                <a:spcPct val="120000"/>
              </a:lnSpc>
              <a:buNone/>
            </a:pPr>
            <a:endParaRPr lang="en-US" sz="21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2100" b="1"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2100" b="1"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2100" b="1" dirty="0">
              <a:latin typeface="Open Sans" panose="020B0606030504020204" pitchFamily="34" charset="0"/>
              <a:ea typeface="Open Sans" panose="020B0606030504020204" pitchFamily="34" charset="0"/>
              <a:cs typeface="Open Sans" panose="020B0606030504020204" pitchFamily="34" charset="0"/>
            </a:endParaRPr>
          </a:p>
          <a:p>
            <a:pPr lvl="1">
              <a:lnSpc>
                <a:spcPct val="120000"/>
              </a:lnSpc>
            </a:pPr>
            <a:endParaRPr lang="en-US" sz="2100" b="1" dirty="0">
              <a:latin typeface="Open Sans" panose="020B0606030504020204" pitchFamily="34" charset="0"/>
              <a:ea typeface="Open Sans" panose="020B0606030504020204" pitchFamily="34" charset="0"/>
              <a:cs typeface="Open Sans" panose="020B0606030504020204" pitchFamily="34" charset="0"/>
            </a:endParaRPr>
          </a:p>
          <a:p>
            <a:pPr lvl="1">
              <a:lnSpc>
                <a:spcPct val="120000"/>
              </a:lnSpc>
            </a:pPr>
            <a:endParaRPr lang="en-US" sz="21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4" name="Picture 6" descr="Image result for biocom festival of science and engineering">
            <a:extLst>
              <a:ext uri="{FF2B5EF4-FFF2-40B4-BE49-F238E27FC236}">
                <a16:creationId xmlns:a16="http://schemas.microsoft.com/office/drawing/2014/main" id="{66D273B9-4EE8-4AF7-8814-6AB17D9E6A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0953" y="5689697"/>
            <a:ext cx="2478175" cy="15575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954107"/>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Community Projects, Programs and Services (CPPS) Funding Program</a:t>
            </a:r>
          </a:p>
        </p:txBody>
      </p:sp>
      <p:sp>
        <p:nvSpPr>
          <p:cNvPr id="6" name="TextBox 5"/>
          <p:cNvSpPr txBox="1"/>
          <p:nvPr/>
        </p:nvSpPr>
        <p:spPr>
          <a:xfrm>
            <a:off x="354262" y="1995939"/>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Background</a:t>
            </a:r>
          </a:p>
        </p:txBody>
      </p:sp>
      <p:pic>
        <p:nvPicPr>
          <p:cNvPr id="10" name="Picture 9">
            <a:extLst>
              <a:ext uri="{FF2B5EF4-FFF2-40B4-BE49-F238E27FC236}">
                <a16:creationId xmlns:a16="http://schemas.microsoft.com/office/drawing/2014/main" id="{2B064F94-0333-436C-9B07-905344F62A04}"/>
              </a:ext>
            </a:extLst>
          </p:cNvPr>
          <p:cNvPicPr>
            <a:picLocks noChangeAspect="1"/>
          </p:cNvPicPr>
          <p:nvPr/>
        </p:nvPicPr>
        <p:blipFill rotWithShape="1">
          <a:blip r:embed="rId8"/>
          <a:srcRect l="5067"/>
          <a:stretch/>
        </p:blipFill>
        <p:spPr>
          <a:xfrm>
            <a:off x="1562170" y="5689697"/>
            <a:ext cx="2815279" cy="1542760"/>
          </a:xfrm>
          <a:prstGeom prst="rect">
            <a:avLst/>
          </a:prstGeom>
        </p:spPr>
      </p:pic>
      <p:pic>
        <p:nvPicPr>
          <p:cNvPr id="4" name="Recorded Sound">
            <a:hlinkClick r:id="" action="ppaction://media"/>
            <a:extLst>
              <a:ext uri="{FF2B5EF4-FFF2-40B4-BE49-F238E27FC236}">
                <a16:creationId xmlns:a16="http://schemas.microsoft.com/office/drawing/2014/main" id="{A4FE31D0-1F2E-4CAB-9622-B1C9C6DC9E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1062" y="7213084"/>
            <a:ext cx="406400" cy="406400"/>
          </a:xfrm>
          <a:prstGeom prst="rect">
            <a:avLst/>
          </a:prstGeom>
        </p:spPr>
      </p:pic>
    </p:spTree>
    <p:extLst>
      <p:ext uri="{BB962C8B-B14F-4D97-AF65-F5344CB8AC3E}">
        <p14:creationId xmlns:p14="http://schemas.microsoft.com/office/powerpoint/2010/main" val="72654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FY24 CPPS Council Office Funding</a:t>
            </a: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86760"/>
            <a:ext cx="8019467" cy="461665"/>
          </a:xfrm>
          <a:prstGeom prst="rect">
            <a:avLst/>
          </a:prstGeom>
          <a:noFill/>
        </p:spPr>
        <p:txBody>
          <a:bodyPr wrap="square" rtlCol="0">
            <a:spAutoFit/>
          </a:bodyPr>
          <a:lstStyle/>
          <a:p>
            <a:pPr lvl="0" defTabSz="806867">
              <a:defRPr/>
            </a:pPr>
            <a:r>
              <a:rPr lang="en-US" sz="2400" kern="1200"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Funding Summary</a:t>
            </a:r>
            <a:endPar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sp>
        <p:nvSpPr>
          <p:cNvPr id="3" name="TextBox 2">
            <a:extLst>
              <a:ext uri="{FF2B5EF4-FFF2-40B4-BE49-F238E27FC236}">
                <a16:creationId xmlns:a16="http://schemas.microsoft.com/office/drawing/2014/main" id="{3602724C-A1D8-4268-B1AF-EB94D578E2F5}"/>
              </a:ext>
            </a:extLst>
          </p:cNvPr>
          <p:cNvSpPr txBox="1"/>
          <p:nvPr/>
        </p:nvSpPr>
        <p:spPr>
          <a:xfrm>
            <a:off x="1532560" y="1975423"/>
            <a:ext cx="6212548" cy="584775"/>
          </a:xfrm>
          <a:prstGeom prst="rect">
            <a:avLst/>
          </a:prstGeom>
          <a:noFill/>
        </p:spPr>
        <p:txBody>
          <a:bodyPr wrap="square" rtlCol="0">
            <a:spAutoFit/>
          </a:bodyPr>
          <a:lstStyle/>
          <a:p>
            <a:pPr algn="ctr"/>
            <a:r>
              <a:rPr lang="en-US" sz="3200" b="1" dirty="0"/>
              <a:t>FY24 CPPS Total Funds</a:t>
            </a:r>
            <a:r>
              <a:rPr lang="en-US" sz="3200" dirty="0"/>
              <a:t>: TBD</a:t>
            </a:r>
          </a:p>
        </p:txBody>
      </p:sp>
      <p:sp>
        <p:nvSpPr>
          <p:cNvPr id="11" name="TextBox 10">
            <a:extLst>
              <a:ext uri="{FF2B5EF4-FFF2-40B4-BE49-F238E27FC236}">
                <a16:creationId xmlns:a16="http://schemas.microsoft.com/office/drawing/2014/main" id="{4A0F0BC8-3AC4-4097-BBAE-8DE142F3F5D1}"/>
              </a:ext>
            </a:extLst>
          </p:cNvPr>
          <p:cNvSpPr txBox="1"/>
          <p:nvPr/>
        </p:nvSpPr>
        <p:spPr>
          <a:xfrm>
            <a:off x="1797917" y="3082436"/>
            <a:ext cx="5681833" cy="2195473"/>
          </a:xfrm>
          <a:prstGeom prst="rect">
            <a:avLst/>
          </a:prstGeom>
          <a:noFill/>
          <a:ln>
            <a:solidFill>
              <a:srgbClr val="FFC000"/>
            </a:solidFill>
          </a:ln>
        </p:spPr>
        <p:txBody>
          <a:bodyPr wrap="square" rtlCol="0">
            <a:spAutoFit/>
          </a:bodyPr>
          <a:lstStyle/>
          <a:p>
            <a:pPr>
              <a:spcBef>
                <a:spcPts val="400"/>
              </a:spcBef>
            </a:pPr>
            <a:r>
              <a:rPr lang="en-US" sz="2000" u="sng" dirty="0">
                <a:latin typeface="Open Sans" panose="020B0606030504020204" pitchFamily="34" charset="0"/>
                <a:ea typeface="Open Sans" panose="020B0606030504020204" pitchFamily="34" charset="0"/>
                <a:cs typeface="Open Sans" panose="020B0606030504020204" pitchFamily="34" charset="0"/>
              </a:rPr>
              <a:t>CPPS Funds:</a:t>
            </a:r>
          </a:p>
          <a:p>
            <a:pPr marL="285750" indent="-285750">
              <a:spcBef>
                <a:spcPts val="4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Contracts</a:t>
            </a:r>
          </a:p>
          <a:p>
            <a:pPr marL="742950" lvl="1" indent="-285750">
              <a:spcBef>
                <a:spcPts val="4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Non-Profits or Public Agencies</a:t>
            </a:r>
          </a:p>
          <a:p>
            <a:pPr marL="285750" indent="-285750">
              <a:spcBef>
                <a:spcPts val="4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Transfer Memorandum:</a:t>
            </a:r>
          </a:p>
          <a:p>
            <a:pPr marL="742950" lvl="1" indent="-285750">
              <a:spcBef>
                <a:spcPts val="4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City Departments</a:t>
            </a:r>
          </a:p>
          <a:p>
            <a:pPr marL="742950" lvl="1" indent="-285750">
              <a:spcBef>
                <a:spcPts val="4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City Capital Improvement Projects (CIP)</a:t>
            </a:r>
          </a:p>
        </p:txBody>
      </p:sp>
      <p:pic>
        <p:nvPicPr>
          <p:cNvPr id="14" name="Picture 2" descr="Related image">
            <a:extLst>
              <a:ext uri="{FF2B5EF4-FFF2-40B4-BE49-F238E27FC236}">
                <a16:creationId xmlns:a16="http://schemas.microsoft.com/office/drawing/2014/main" id="{F5B917C4-ACA6-4A9D-9A5B-5A6E7B76F9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9908" y="5430815"/>
            <a:ext cx="4417849" cy="17096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1F5798-0330-47F7-BA7D-74FF0B42C06D}"/>
              </a:ext>
            </a:extLst>
          </p:cNvPr>
          <p:cNvSpPr txBox="1"/>
          <p:nvPr/>
        </p:nvSpPr>
        <p:spPr>
          <a:xfrm>
            <a:off x="3426249" y="2560198"/>
            <a:ext cx="2127565" cy="369332"/>
          </a:xfrm>
          <a:prstGeom prst="rect">
            <a:avLst/>
          </a:prstGeom>
          <a:noFill/>
        </p:spPr>
        <p:txBody>
          <a:bodyPr wrap="square" rtlCol="0">
            <a:spAutoFit/>
          </a:bodyPr>
          <a:lstStyle/>
          <a:p>
            <a:r>
              <a:rPr lang="en-US" i="1" dirty="0">
                <a:latin typeface="Open Sans" panose="020B0606030504020204" pitchFamily="34" charset="0"/>
                <a:ea typeface="Open Sans" panose="020B0606030504020204" pitchFamily="34" charset="0"/>
                <a:cs typeface="Open Sans" panose="020B0606030504020204" pitchFamily="34" charset="0"/>
              </a:rPr>
              <a:t>$1,683,767 in FY23</a:t>
            </a:r>
          </a:p>
        </p:txBody>
      </p:sp>
      <p:pic>
        <p:nvPicPr>
          <p:cNvPr id="4" name="Recorded Sound">
            <a:hlinkClick r:id="" action="ppaction://media"/>
            <a:extLst>
              <a:ext uri="{FF2B5EF4-FFF2-40B4-BE49-F238E27FC236}">
                <a16:creationId xmlns:a16="http://schemas.microsoft.com/office/drawing/2014/main" id="{B58932BA-68BE-4CD1-84C2-5E73E0F015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2531" y="7140463"/>
            <a:ext cx="406400" cy="406400"/>
          </a:xfrm>
          <a:prstGeom prst="rect">
            <a:avLst/>
          </a:prstGeom>
        </p:spPr>
      </p:pic>
    </p:spTree>
    <p:extLst>
      <p:ext uri="{BB962C8B-B14F-4D97-AF65-F5344CB8AC3E}">
        <p14:creationId xmlns:p14="http://schemas.microsoft.com/office/powerpoint/2010/main" val="327676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CPPS Schedule</a:t>
            </a:r>
          </a:p>
        </p:txBody>
      </p:sp>
      <p:sp>
        <p:nvSpPr>
          <p:cNvPr id="6" name="TextBox 5"/>
          <p:cNvSpPr txBox="1"/>
          <p:nvPr/>
        </p:nvSpPr>
        <p:spPr>
          <a:xfrm>
            <a:off x="354262" y="1574680"/>
            <a:ext cx="8764338" cy="461665"/>
          </a:xfrm>
          <a:prstGeom prst="rect">
            <a:avLst/>
          </a:prstGeom>
          <a:noFill/>
        </p:spPr>
        <p:txBody>
          <a:bodyPr wrap="square" rtlCol="0">
            <a:spAutoFit/>
          </a:bodyPr>
          <a:lstStyle/>
          <a:p>
            <a:r>
              <a:rPr lang="en-US" sz="2400"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Fiscal Year 2024 Schedule </a:t>
            </a:r>
            <a:endParaRPr lang="en-US" sz="1400" dirty="0"/>
          </a:p>
        </p:txBody>
      </p:sp>
      <p:sp>
        <p:nvSpPr>
          <p:cNvPr id="7" name="Content Placeholder 2">
            <a:extLst>
              <a:ext uri="{FF2B5EF4-FFF2-40B4-BE49-F238E27FC236}">
                <a16:creationId xmlns:a16="http://schemas.microsoft.com/office/drawing/2014/main" id="{4F262936-0222-4C2F-9738-E2B1A8FB7A9C}"/>
              </a:ext>
            </a:extLst>
          </p:cNvPr>
          <p:cNvSpPr txBox="1">
            <a:spLocks/>
          </p:cNvSpPr>
          <p:nvPr/>
        </p:nvSpPr>
        <p:spPr>
          <a:xfrm>
            <a:off x="354262" y="2272557"/>
            <a:ext cx="9137204" cy="4690218"/>
          </a:xfrm>
          <a:prstGeom prst="rect">
            <a:avLst/>
          </a:prstGeom>
        </p:spPr>
        <p:txBody>
          <a:bodyPr vert="horz" lIns="91440" tIns="45720" rIns="91440" bIns="45720"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502920" lvl="1" indent="0">
              <a:lnSpc>
                <a:spcPct val="100000"/>
              </a:lnSpc>
              <a:spcBef>
                <a:spcPts val="0"/>
              </a:spcBef>
              <a:buNone/>
            </a:pPr>
            <a:endParaRPr lang="en-US" sz="1560" dirty="0">
              <a:latin typeface="Open Sans" panose="020B0606030504020204" pitchFamily="34" charset="0"/>
              <a:ea typeface="Open Sans" panose="020B0606030504020204" pitchFamily="34" charset="0"/>
              <a:cs typeface="Open Sans" panose="020B0606030504020204" pitchFamily="34" charset="0"/>
            </a:endParaRPr>
          </a:p>
          <a:p>
            <a:pPr marL="502920" lvl="1" indent="0">
              <a:lnSpc>
                <a:spcPct val="100000"/>
              </a:lnSpc>
              <a:spcBef>
                <a:spcPts val="0"/>
              </a:spcBef>
              <a:buNone/>
            </a:pPr>
            <a:endParaRPr lang="en-US" sz="96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CCAAA131-0CF1-4749-9BB7-99D92E3381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35366" y="3065877"/>
            <a:ext cx="1640646" cy="1640646"/>
          </a:xfrm>
          <a:prstGeom prst="rect">
            <a:avLst/>
          </a:prstGeom>
        </p:spPr>
      </p:pic>
      <p:pic>
        <p:nvPicPr>
          <p:cNvPr id="3" name="Picture 2">
            <a:extLst>
              <a:ext uri="{FF2B5EF4-FFF2-40B4-BE49-F238E27FC236}">
                <a16:creationId xmlns:a16="http://schemas.microsoft.com/office/drawing/2014/main" id="{92AC9B2B-2C93-427C-AAFD-C3356FE00989}"/>
              </a:ext>
            </a:extLst>
          </p:cNvPr>
          <p:cNvPicPr>
            <a:picLocks noChangeAspect="1"/>
          </p:cNvPicPr>
          <p:nvPr/>
        </p:nvPicPr>
        <p:blipFill>
          <a:blip r:embed="rId8"/>
          <a:stretch>
            <a:fillRect/>
          </a:stretch>
        </p:blipFill>
        <p:spPr>
          <a:xfrm>
            <a:off x="205981" y="2045973"/>
            <a:ext cx="6787943" cy="5160740"/>
          </a:xfrm>
          <a:prstGeom prst="rect">
            <a:avLst/>
          </a:prstGeom>
        </p:spPr>
      </p:pic>
      <p:pic>
        <p:nvPicPr>
          <p:cNvPr id="4" name="Recorded Sound">
            <a:hlinkClick r:id="" action="ppaction://media"/>
            <a:extLst>
              <a:ext uri="{FF2B5EF4-FFF2-40B4-BE49-F238E27FC236}">
                <a16:creationId xmlns:a16="http://schemas.microsoft.com/office/drawing/2014/main" id="{BABEE761-69EB-4141-9A22-01792A49D5C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1062" y="7051890"/>
            <a:ext cx="406400" cy="406400"/>
          </a:xfrm>
          <a:prstGeom prst="rect">
            <a:avLst/>
          </a:prstGeom>
        </p:spPr>
      </p:pic>
    </p:spTree>
    <p:extLst>
      <p:ext uri="{BB962C8B-B14F-4D97-AF65-F5344CB8AC3E}">
        <p14:creationId xmlns:p14="http://schemas.microsoft.com/office/powerpoint/2010/main" val="404441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14911" y="1960480"/>
            <a:ext cx="8774349" cy="3477875"/>
          </a:xfrm>
          <a:prstGeom prst="rect">
            <a:avLst/>
          </a:prstGeom>
        </p:spPr>
        <p:txBody>
          <a:bodyPr wrap="square">
            <a:spAutoFit/>
          </a:bodyPr>
          <a:lstStyle/>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Hold a </a:t>
            </a: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legally tax exempt </a:t>
            </a:r>
            <a:r>
              <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 </a:t>
            </a: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 for profit </a:t>
            </a:r>
            <a:r>
              <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status in good standing or be a </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public agency functioning within the City.</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Not be on any State or Federal debarment list.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Hold an “ACTIVE” status with the California Secretary of State.</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Hold a “CURRENT” status with the California Attorney General. </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 </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able to prove </a:t>
            </a: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financial solvency </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by providing documentation such as an IRS Form 990. </a:t>
            </a:r>
            <a:endPar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200" b="0" dirty="0">
                <a:solidFill>
                  <a:prstClr val="black"/>
                </a:solidFill>
                <a:latin typeface="Open Sans" panose="020B0606030504020204" pitchFamily="34" charset="0"/>
                <a:ea typeface="Open Sans" panose="020B0606030504020204" pitchFamily="34" charset="0"/>
                <a:cs typeface="Open Sans" panose="020B0606030504020204" pitchFamily="34" charset="0"/>
              </a:rPr>
              <a:t>Be able to disclose all sources of organization funding. </a:t>
            </a: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 Council Policy</a:t>
            </a: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37260"/>
            <a:ext cx="8019467" cy="46166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Funding Eligibility</a:t>
            </a:r>
          </a:p>
        </p:txBody>
      </p:sp>
      <p:pic>
        <p:nvPicPr>
          <p:cNvPr id="15" name="Picture 14">
            <a:extLst>
              <a:ext uri="{FF2B5EF4-FFF2-40B4-BE49-F238E27FC236}">
                <a16:creationId xmlns:a16="http://schemas.microsoft.com/office/drawing/2014/main" id="{28B57220-4156-4357-B187-AA786B03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67" y="5986979"/>
            <a:ext cx="4397908" cy="1205311"/>
          </a:xfrm>
          <a:prstGeom prst="rect">
            <a:avLst/>
          </a:prstGeom>
        </p:spPr>
      </p:pic>
      <p:pic>
        <p:nvPicPr>
          <p:cNvPr id="16" name="Picture 15">
            <a:extLst>
              <a:ext uri="{FF2B5EF4-FFF2-40B4-BE49-F238E27FC236}">
                <a16:creationId xmlns:a16="http://schemas.microsoft.com/office/drawing/2014/main" id="{51CB890A-3952-4CA0-BC12-85140655848A}"/>
              </a:ext>
            </a:extLst>
          </p:cNvPr>
          <p:cNvPicPr>
            <a:picLocks noChangeAspect="1"/>
          </p:cNvPicPr>
          <p:nvPr/>
        </p:nvPicPr>
        <p:blipFill rotWithShape="1">
          <a:blip r:embed="rId7">
            <a:extLst>
              <a:ext uri="{28A0092B-C50C-407E-A947-70E740481C1C}">
                <a14:useLocalDpi xmlns:a14="http://schemas.microsoft.com/office/drawing/2010/main" val="0"/>
              </a:ext>
            </a:extLst>
          </a:blip>
          <a:srcRect t="13879" b="19221"/>
          <a:stretch/>
        </p:blipFill>
        <p:spPr>
          <a:xfrm>
            <a:off x="5029200" y="5981981"/>
            <a:ext cx="3895725" cy="1226735"/>
          </a:xfrm>
          <a:prstGeom prst="rect">
            <a:avLst/>
          </a:prstGeom>
        </p:spPr>
      </p:pic>
      <p:pic>
        <p:nvPicPr>
          <p:cNvPr id="3" name="Recorded Sound">
            <a:hlinkClick r:id="" action="ppaction://media"/>
            <a:extLst>
              <a:ext uri="{FF2B5EF4-FFF2-40B4-BE49-F238E27FC236}">
                <a16:creationId xmlns:a16="http://schemas.microsoft.com/office/drawing/2014/main" id="{A76E4E70-283F-4E42-85A4-AD4F3A3D8F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9331" y="7265907"/>
            <a:ext cx="406400" cy="406400"/>
          </a:xfrm>
          <a:prstGeom prst="rect">
            <a:avLst/>
          </a:prstGeom>
        </p:spPr>
      </p:pic>
    </p:spTree>
    <p:extLst>
      <p:ext uri="{BB962C8B-B14F-4D97-AF65-F5344CB8AC3E}">
        <p14:creationId xmlns:p14="http://schemas.microsoft.com/office/powerpoint/2010/main" val="159073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80475" y="1929624"/>
            <a:ext cx="8924343" cy="3816429"/>
          </a:xfrm>
          <a:prstGeom prst="rect">
            <a:avLst/>
          </a:prstGeom>
        </p:spPr>
        <p:txBody>
          <a:bodyPr wrap="square">
            <a:spAutoFit/>
          </a:bodyPr>
          <a:lstStyle/>
          <a:p>
            <a:pPr lvl="1">
              <a:spcBef>
                <a:spcPts val="600"/>
              </a:spcBef>
              <a:spcAft>
                <a:spcPts val="600"/>
              </a:spcAft>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1. </a:t>
            </a: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Capital improvements </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performed on private property.</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Facilities must be </a:t>
            </a: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open to the public </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(cannot require membership).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Projects with a </a:t>
            </a: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total cost over $15,000 </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that involve alteration, demolition, installation or repair work will be subject to prevailing wage law.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Projects with a </a:t>
            </a: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total cost over $25,000 </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that involve new construction work will be subject to prevailing wage law.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Projects </a:t>
            </a: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may not </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be performed on public property, even with a right-of-entry permit. </a:t>
            </a: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 Council Policy </a:t>
            </a: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67959"/>
            <a:ext cx="8019467" cy="46166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lang="en-US" sz="2400"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sym typeface="Arial"/>
              </a:rPr>
              <a:t>Funding Uses</a:t>
            </a:r>
            <a:endPar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pic>
        <p:nvPicPr>
          <p:cNvPr id="15" name="Picture 14">
            <a:extLst>
              <a:ext uri="{FF2B5EF4-FFF2-40B4-BE49-F238E27FC236}">
                <a16:creationId xmlns:a16="http://schemas.microsoft.com/office/drawing/2014/main" id="{28B57220-4156-4357-B187-AA786B03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67" y="5986979"/>
            <a:ext cx="4397908" cy="1205311"/>
          </a:xfrm>
          <a:prstGeom prst="rect">
            <a:avLst/>
          </a:prstGeom>
        </p:spPr>
      </p:pic>
      <p:pic>
        <p:nvPicPr>
          <p:cNvPr id="16" name="Picture 15">
            <a:extLst>
              <a:ext uri="{FF2B5EF4-FFF2-40B4-BE49-F238E27FC236}">
                <a16:creationId xmlns:a16="http://schemas.microsoft.com/office/drawing/2014/main" id="{51CB890A-3952-4CA0-BC12-85140655848A}"/>
              </a:ext>
            </a:extLst>
          </p:cNvPr>
          <p:cNvPicPr>
            <a:picLocks noChangeAspect="1"/>
          </p:cNvPicPr>
          <p:nvPr/>
        </p:nvPicPr>
        <p:blipFill rotWithShape="1">
          <a:blip r:embed="rId7">
            <a:extLst>
              <a:ext uri="{28A0092B-C50C-407E-A947-70E740481C1C}">
                <a14:useLocalDpi xmlns:a14="http://schemas.microsoft.com/office/drawing/2010/main" val="0"/>
              </a:ext>
            </a:extLst>
          </a:blip>
          <a:srcRect t="13879" b="19221"/>
          <a:stretch/>
        </p:blipFill>
        <p:spPr>
          <a:xfrm>
            <a:off x="5029200" y="5981981"/>
            <a:ext cx="3895725" cy="1226735"/>
          </a:xfrm>
          <a:prstGeom prst="rect">
            <a:avLst/>
          </a:prstGeom>
        </p:spPr>
      </p:pic>
      <p:pic>
        <p:nvPicPr>
          <p:cNvPr id="3" name="Recorded Sound">
            <a:hlinkClick r:id="" action="ppaction://media"/>
            <a:extLst>
              <a:ext uri="{FF2B5EF4-FFF2-40B4-BE49-F238E27FC236}">
                <a16:creationId xmlns:a16="http://schemas.microsoft.com/office/drawing/2014/main" id="{0AB90A64-980E-469E-89BC-E07BC2621C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9331" y="7250409"/>
            <a:ext cx="406400" cy="406400"/>
          </a:xfrm>
          <a:prstGeom prst="rect">
            <a:avLst/>
          </a:prstGeom>
        </p:spPr>
      </p:pic>
    </p:spTree>
    <p:extLst>
      <p:ext uri="{BB962C8B-B14F-4D97-AF65-F5344CB8AC3E}">
        <p14:creationId xmlns:p14="http://schemas.microsoft.com/office/powerpoint/2010/main" val="236800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89908" y="1898925"/>
            <a:ext cx="8924343" cy="4524315"/>
          </a:xfrm>
          <a:prstGeom prst="rect">
            <a:avLst/>
          </a:prstGeom>
        </p:spPr>
        <p:txBody>
          <a:bodyPr wrap="square">
            <a:spAutoFit/>
          </a:bodyPr>
          <a:lstStyle/>
          <a:p>
            <a:pPr lvl="1">
              <a:spcBef>
                <a:spcPts val="600"/>
              </a:spcBef>
              <a:spcAft>
                <a:spcPts val="600"/>
              </a:spcAft>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2. The purchase of </a:t>
            </a: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equipment, materials, goods, supplies, technology, or educational services.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Unless they are a component of a larger public works project.</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Cannot purchase surveillance technology.  </a:t>
            </a:r>
          </a:p>
          <a:p>
            <a:pPr lvl="1">
              <a:spcBef>
                <a:spcPts val="600"/>
              </a:spcBef>
              <a:spcAft>
                <a:spcPts val="600"/>
              </a:spcAft>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3. The staging of social, environmental, educational, cultural, or recreational </a:t>
            </a: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community programming or events</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Ticketed events are allowable if they are open to the public and do not require organizational memberships.</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Travel expenses are no longer prohibited but may be subject to greater scrutiny. 	</a:t>
            </a:r>
          </a:p>
          <a:p>
            <a:pPr marL="1257300" lvl="2" indent="-342900">
              <a:spcBef>
                <a:spcPts val="600"/>
              </a:spcBef>
              <a:spcAft>
                <a:spcPts val="600"/>
              </a:spcAft>
              <a:buFont typeface="Arial" panose="020B0604020202020204" pitchFamily="34" charset="0"/>
              <a:buChar char="•"/>
            </a:pPr>
            <a:endPar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 Council Policy </a:t>
            </a: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37260"/>
            <a:ext cx="8019467" cy="46166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Funding Uses </a:t>
            </a:r>
          </a:p>
        </p:txBody>
      </p:sp>
      <p:pic>
        <p:nvPicPr>
          <p:cNvPr id="15" name="Picture 14">
            <a:extLst>
              <a:ext uri="{FF2B5EF4-FFF2-40B4-BE49-F238E27FC236}">
                <a16:creationId xmlns:a16="http://schemas.microsoft.com/office/drawing/2014/main" id="{28B57220-4156-4357-B187-AA786B03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67" y="5986979"/>
            <a:ext cx="4397908" cy="1205311"/>
          </a:xfrm>
          <a:prstGeom prst="rect">
            <a:avLst/>
          </a:prstGeom>
        </p:spPr>
      </p:pic>
      <p:pic>
        <p:nvPicPr>
          <p:cNvPr id="16" name="Picture 15">
            <a:extLst>
              <a:ext uri="{FF2B5EF4-FFF2-40B4-BE49-F238E27FC236}">
                <a16:creationId xmlns:a16="http://schemas.microsoft.com/office/drawing/2014/main" id="{51CB890A-3952-4CA0-BC12-85140655848A}"/>
              </a:ext>
            </a:extLst>
          </p:cNvPr>
          <p:cNvPicPr>
            <a:picLocks noChangeAspect="1"/>
          </p:cNvPicPr>
          <p:nvPr/>
        </p:nvPicPr>
        <p:blipFill rotWithShape="1">
          <a:blip r:embed="rId7">
            <a:extLst>
              <a:ext uri="{28A0092B-C50C-407E-A947-70E740481C1C}">
                <a14:useLocalDpi xmlns:a14="http://schemas.microsoft.com/office/drawing/2010/main" val="0"/>
              </a:ext>
            </a:extLst>
          </a:blip>
          <a:srcRect t="13879" b="19221"/>
          <a:stretch/>
        </p:blipFill>
        <p:spPr>
          <a:xfrm>
            <a:off x="5029200" y="5981981"/>
            <a:ext cx="3895725" cy="1226735"/>
          </a:xfrm>
          <a:prstGeom prst="rect">
            <a:avLst/>
          </a:prstGeom>
        </p:spPr>
      </p:pic>
      <p:pic>
        <p:nvPicPr>
          <p:cNvPr id="4" name="Recorded Sound">
            <a:hlinkClick r:id="" action="ppaction://media"/>
            <a:extLst>
              <a:ext uri="{FF2B5EF4-FFF2-40B4-BE49-F238E27FC236}">
                <a16:creationId xmlns:a16="http://schemas.microsoft.com/office/drawing/2014/main" id="{9E9A55A0-5C33-40C4-B428-8FCEC69E4C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9331" y="7204841"/>
            <a:ext cx="406400" cy="406400"/>
          </a:xfrm>
          <a:prstGeom prst="rect">
            <a:avLst/>
          </a:prstGeom>
        </p:spPr>
      </p:pic>
    </p:spTree>
    <p:extLst>
      <p:ext uri="{BB962C8B-B14F-4D97-AF65-F5344CB8AC3E}">
        <p14:creationId xmlns:p14="http://schemas.microsoft.com/office/powerpoint/2010/main" val="357592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50468" y="1965497"/>
            <a:ext cx="8898050" cy="3293209"/>
          </a:xfrm>
          <a:prstGeom prst="rect">
            <a:avLst/>
          </a:prstGeom>
        </p:spPr>
        <p:txBody>
          <a:bodyPr wrap="square">
            <a:spAutoFit/>
          </a:bodyPr>
          <a:lstStyle/>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The purchase of </a:t>
            </a: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food </a:t>
            </a:r>
            <a:r>
              <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 </a:t>
            </a: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beverages </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only if they are provided to individuals or families in need.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Cannot be purchased for other uses. 	</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The payment of ongoing </a:t>
            </a: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operational expenses</a:t>
            </a:r>
            <a:r>
              <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1257300" lvl="2" indent="-342900">
              <a:spcBef>
                <a:spcPts val="600"/>
              </a:spcBef>
              <a:spcAft>
                <a:spcPts val="600"/>
              </a:spcAft>
              <a:buFont typeface="Arial" panose="020B0604020202020204" pitchFamily="34" charset="0"/>
              <a:buChar char="•"/>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Including payroll expenses, rent payments, utility payments, and insurance payments.</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endPar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600"/>
              </a:spcBef>
              <a:spcAft>
                <a:spcPts val="600"/>
              </a:spcAft>
              <a:buFont typeface="Arial" panose="020B0604020202020204" pitchFamily="34" charset="0"/>
              <a:buChar char="•"/>
            </a:pPr>
            <a:r>
              <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These requests may be subject to greater scrutiny during review. </a:t>
            </a:r>
          </a:p>
        </p:txBody>
      </p:sp>
      <p:sp>
        <p:nvSpPr>
          <p:cNvPr id="12" name="TextBox 11">
            <a:extLst>
              <a:ext uri="{FF2B5EF4-FFF2-40B4-BE49-F238E27FC236}">
                <a16:creationId xmlns:a16="http://schemas.microsoft.com/office/drawing/2014/main" id="{1761C7B7-79D8-4F6D-BCEF-BB3ED4A87986}"/>
              </a:ext>
            </a:extLst>
          </p:cNvPr>
          <p:cNvSpPr txBox="1"/>
          <p:nvPr/>
        </p:nvSpPr>
        <p:spPr>
          <a:xfrm>
            <a:off x="388824" y="978263"/>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 Council Policy</a:t>
            </a:r>
          </a:p>
        </p:txBody>
      </p:sp>
      <p:sp>
        <p:nvSpPr>
          <p:cNvPr id="13" name="TextBox 12">
            <a:extLst>
              <a:ext uri="{FF2B5EF4-FFF2-40B4-BE49-F238E27FC236}">
                <a16:creationId xmlns:a16="http://schemas.microsoft.com/office/drawing/2014/main" id="{36FBE8E7-7E1F-4836-A2E1-85ED65D5C0C6}"/>
              </a:ext>
            </a:extLst>
          </p:cNvPr>
          <p:cNvSpPr txBox="1"/>
          <p:nvPr/>
        </p:nvSpPr>
        <p:spPr>
          <a:xfrm>
            <a:off x="388824" y="1501483"/>
            <a:ext cx="8019467" cy="46166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Funding Uses </a:t>
            </a:r>
          </a:p>
        </p:txBody>
      </p:sp>
      <p:pic>
        <p:nvPicPr>
          <p:cNvPr id="15" name="Picture 14">
            <a:extLst>
              <a:ext uri="{FF2B5EF4-FFF2-40B4-BE49-F238E27FC236}">
                <a16:creationId xmlns:a16="http://schemas.microsoft.com/office/drawing/2014/main" id="{28B57220-4156-4357-B187-AA786B03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67" y="5986979"/>
            <a:ext cx="4397908" cy="1205311"/>
          </a:xfrm>
          <a:prstGeom prst="rect">
            <a:avLst/>
          </a:prstGeom>
        </p:spPr>
      </p:pic>
      <p:pic>
        <p:nvPicPr>
          <p:cNvPr id="16" name="Picture 15">
            <a:extLst>
              <a:ext uri="{FF2B5EF4-FFF2-40B4-BE49-F238E27FC236}">
                <a16:creationId xmlns:a16="http://schemas.microsoft.com/office/drawing/2014/main" id="{51CB890A-3952-4CA0-BC12-85140655848A}"/>
              </a:ext>
            </a:extLst>
          </p:cNvPr>
          <p:cNvPicPr>
            <a:picLocks noChangeAspect="1"/>
          </p:cNvPicPr>
          <p:nvPr/>
        </p:nvPicPr>
        <p:blipFill rotWithShape="1">
          <a:blip r:embed="rId7">
            <a:extLst>
              <a:ext uri="{28A0092B-C50C-407E-A947-70E740481C1C}">
                <a14:useLocalDpi xmlns:a14="http://schemas.microsoft.com/office/drawing/2010/main" val="0"/>
              </a:ext>
            </a:extLst>
          </a:blip>
          <a:srcRect t="13879" b="19221"/>
          <a:stretch/>
        </p:blipFill>
        <p:spPr>
          <a:xfrm>
            <a:off x="5029200" y="5981981"/>
            <a:ext cx="3895725" cy="1226735"/>
          </a:xfrm>
          <a:prstGeom prst="rect">
            <a:avLst/>
          </a:prstGeom>
        </p:spPr>
      </p:pic>
      <p:pic>
        <p:nvPicPr>
          <p:cNvPr id="3" name="Recorded Sound">
            <a:hlinkClick r:id="" action="ppaction://media"/>
            <a:extLst>
              <a:ext uri="{FF2B5EF4-FFF2-40B4-BE49-F238E27FC236}">
                <a16:creationId xmlns:a16="http://schemas.microsoft.com/office/drawing/2014/main" id="{FE6765B9-18CE-46AB-BBA7-28B9642921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8824" y="7005516"/>
            <a:ext cx="406400" cy="406400"/>
          </a:xfrm>
          <a:prstGeom prst="rect">
            <a:avLst/>
          </a:prstGeom>
        </p:spPr>
      </p:pic>
    </p:spTree>
    <p:extLst>
      <p:ext uri="{BB962C8B-B14F-4D97-AF65-F5344CB8AC3E}">
        <p14:creationId xmlns:p14="http://schemas.microsoft.com/office/powerpoint/2010/main" val="63736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362531" y="1898925"/>
            <a:ext cx="8924343" cy="4370427"/>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CPPS funds </a:t>
            </a:r>
            <a:r>
              <a:rPr lang="en-US" sz="2200" b="1" dirty="0">
                <a:latin typeface="Open Sans" panose="020B0606030504020204" pitchFamily="34" charset="0"/>
                <a:ea typeface="Open Sans" panose="020B0606030504020204" pitchFamily="34" charset="0"/>
                <a:cs typeface="Open Sans" panose="020B0606030504020204" pitchFamily="34" charset="0"/>
              </a:rPr>
              <a:t>cannot</a:t>
            </a:r>
            <a:r>
              <a:rPr lang="en-US" sz="2200" dirty="0">
                <a:latin typeface="Open Sans" panose="020B0606030504020204" pitchFamily="34" charset="0"/>
                <a:ea typeface="Open Sans" panose="020B0606030504020204" pitchFamily="34" charset="0"/>
                <a:cs typeface="Open Sans" panose="020B0606030504020204" pitchFamily="34" charset="0"/>
              </a:rPr>
              <a:t> be used for any purpose prohibited by laws governing the use of public funds. </a:t>
            </a:r>
          </a:p>
          <a:p>
            <a:pPr marL="742950" lvl="1"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No private, political, religious, or fundraising purpose or activity.</a:t>
            </a:r>
          </a:p>
          <a:p>
            <a:pPr marL="742950" lvl="1"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Fundraising galas are </a:t>
            </a:r>
            <a:r>
              <a:rPr lang="en-US" sz="2000" b="1" dirty="0">
                <a:latin typeface="Open Sans" panose="020B0606030504020204" pitchFamily="34" charset="0"/>
                <a:ea typeface="Open Sans" panose="020B0606030504020204" pitchFamily="34" charset="0"/>
                <a:cs typeface="Open Sans" panose="020B0606030504020204" pitchFamily="34" charset="0"/>
              </a:rPr>
              <a:t>not </a:t>
            </a:r>
            <a:r>
              <a:rPr lang="en-US" sz="2000" dirty="0">
                <a:latin typeface="Open Sans" panose="020B0606030504020204" pitchFamily="34" charset="0"/>
                <a:ea typeface="Open Sans" panose="020B0606030504020204" pitchFamily="34" charset="0"/>
                <a:cs typeface="Open Sans" panose="020B0606030504020204" pitchFamily="34" charset="0"/>
              </a:rPr>
              <a:t>a permissible use of funds.</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spcAft>
                <a:spcPts val="600"/>
              </a:spcAft>
              <a:buFont typeface="Arial" panose="020B0604020202020204" pitchFamily="34" charset="0"/>
              <a:buChar char="•"/>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Council Offices may prioritize funding requests for “one-time”</a:t>
            </a:r>
          </a:p>
          <a:p>
            <a:pPr marL="285750" indent="-285750">
              <a:spcBef>
                <a:spcPts val="600"/>
              </a:spcBef>
              <a:spcAft>
                <a:spcPts val="600"/>
              </a:spcAft>
              <a:buFont typeface="Arial" panose="020B0604020202020204" pitchFamily="34" charset="0"/>
              <a:buChar char="•"/>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Council Offices may encourage applicants to pursue matching funds. </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Project/program/service </a:t>
            </a:r>
            <a:r>
              <a:rPr lang="en-US" sz="2200" b="1" dirty="0">
                <a:latin typeface="Open Sans" panose="020B0606030504020204" pitchFamily="34" charset="0"/>
                <a:ea typeface="Open Sans" panose="020B0606030504020204" pitchFamily="34" charset="0"/>
                <a:cs typeface="Open Sans" panose="020B0606030504020204" pitchFamily="34" charset="0"/>
              </a:rPr>
              <a:t>must occur within AND funds must be spent within Fiscal Year 2024 </a:t>
            </a:r>
            <a:r>
              <a:rPr lang="en-US" sz="2200" dirty="0">
                <a:latin typeface="Open Sans" panose="020B0606030504020204" pitchFamily="34" charset="0"/>
                <a:ea typeface="Open Sans" panose="020B0606030504020204" pitchFamily="34" charset="0"/>
                <a:cs typeface="Open Sans" panose="020B0606030504020204" pitchFamily="34" charset="0"/>
              </a:rPr>
              <a:t>(</a:t>
            </a:r>
            <a:r>
              <a:rPr lang="en-US" sz="2200" b="1" u="sng"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July 1, 2023 – June 30, 2024)</a:t>
            </a:r>
            <a:r>
              <a:rPr lang="en-US" sz="2200" dirty="0">
                <a:latin typeface="Open Sans" panose="020B0606030504020204" pitchFamily="34" charset="0"/>
                <a:ea typeface="Open Sans" panose="020B0606030504020204" pitchFamily="34" charset="0"/>
                <a:cs typeface="Open Sans" panose="020B0606030504020204" pitchFamily="34" charset="0"/>
              </a:rPr>
              <a:t>. </a:t>
            </a:r>
          </a:p>
          <a:p>
            <a:pPr marL="285750" indent="-285750">
              <a:spcBef>
                <a:spcPts val="600"/>
              </a:spcBef>
              <a:spcAft>
                <a:spcPts val="600"/>
              </a:spcAft>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a:t>
            </a: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Arial"/>
              </a:rPr>
              <a:t> Council Policy </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26360"/>
            <a:ext cx="8019467" cy="461665"/>
          </a:xfrm>
          <a:prstGeom prst="rect">
            <a:avLst/>
          </a:prstGeom>
          <a:noFill/>
        </p:spPr>
        <p:txBody>
          <a:bodyPr wrap="square" rtlCol="0">
            <a:spAutoFit/>
          </a:bodyPr>
          <a:lstStyle/>
          <a:p>
            <a:pPr lvl="0" defTabSz="806867">
              <a:defRPr/>
            </a:pPr>
            <a:r>
              <a:rPr lang="en-US" sz="2400" kern="1200"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Program Reminders </a:t>
            </a:r>
            <a:endPar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pic>
        <p:nvPicPr>
          <p:cNvPr id="15" name="Picture 14">
            <a:extLst>
              <a:ext uri="{FF2B5EF4-FFF2-40B4-BE49-F238E27FC236}">
                <a16:creationId xmlns:a16="http://schemas.microsoft.com/office/drawing/2014/main" id="{28B57220-4156-4357-B187-AA786B03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67" y="5986979"/>
            <a:ext cx="4397908" cy="1205311"/>
          </a:xfrm>
          <a:prstGeom prst="rect">
            <a:avLst/>
          </a:prstGeom>
        </p:spPr>
      </p:pic>
      <p:pic>
        <p:nvPicPr>
          <p:cNvPr id="16" name="Picture 15">
            <a:extLst>
              <a:ext uri="{FF2B5EF4-FFF2-40B4-BE49-F238E27FC236}">
                <a16:creationId xmlns:a16="http://schemas.microsoft.com/office/drawing/2014/main" id="{51CB890A-3952-4CA0-BC12-85140655848A}"/>
              </a:ext>
            </a:extLst>
          </p:cNvPr>
          <p:cNvPicPr>
            <a:picLocks noChangeAspect="1"/>
          </p:cNvPicPr>
          <p:nvPr/>
        </p:nvPicPr>
        <p:blipFill rotWithShape="1">
          <a:blip r:embed="rId7">
            <a:extLst>
              <a:ext uri="{28A0092B-C50C-407E-A947-70E740481C1C}">
                <a14:useLocalDpi xmlns:a14="http://schemas.microsoft.com/office/drawing/2010/main" val="0"/>
              </a:ext>
            </a:extLst>
          </a:blip>
          <a:srcRect t="13879" b="19221"/>
          <a:stretch/>
        </p:blipFill>
        <p:spPr>
          <a:xfrm>
            <a:off x="5029200" y="5981981"/>
            <a:ext cx="3895725" cy="1226735"/>
          </a:xfrm>
          <a:prstGeom prst="rect">
            <a:avLst/>
          </a:prstGeom>
        </p:spPr>
      </p:pic>
      <p:pic>
        <p:nvPicPr>
          <p:cNvPr id="3" name="Recorded Sound">
            <a:hlinkClick r:id="" action="ppaction://media"/>
            <a:extLst>
              <a:ext uri="{FF2B5EF4-FFF2-40B4-BE49-F238E27FC236}">
                <a16:creationId xmlns:a16="http://schemas.microsoft.com/office/drawing/2014/main" id="{3215F13B-67B6-F32D-FB90-AD1D67BF8C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0767" y="7188878"/>
            <a:ext cx="609600" cy="609600"/>
          </a:xfrm>
          <a:prstGeom prst="rect">
            <a:avLst/>
          </a:prstGeom>
        </p:spPr>
      </p:pic>
    </p:spTree>
    <p:extLst>
      <p:ext uri="{BB962C8B-B14F-4D97-AF65-F5344CB8AC3E}">
        <p14:creationId xmlns:p14="http://schemas.microsoft.com/office/powerpoint/2010/main" val="26858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E1CF9B910701EF4A9ECD120BFB647DBD" ma:contentTypeVersion="0" ma:contentTypeDescription="Create a new document." ma:contentTypeScope="" ma:versionID="f85ca659edc0ba62ecb7d69431e271ce">
  <xsd:schema xmlns:xsd="http://www.w3.org/2001/XMLSchema" xmlns:xs="http://www.w3.org/2001/XMLSchema" xmlns:p="http://schemas.microsoft.com/office/2006/metadata/properties" xmlns:ns2="a1435c4e-884a-411d-b670-ef9087f23026" targetNamespace="http://schemas.microsoft.com/office/2006/metadata/properties" ma:root="true" ma:fieldsID="cb53e686af4a1a54b1848617f72a7c0c" ns2:_="">
    <xsd:import namespace="a1435c4e-884a-411d-b670-ef9087f2302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35c4e-884a-411d-b670-ef9087f2302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a1435c4e-884a-411d-b670-ef9087f23026">FEWKK76CWERH-11-7</_dlc_DocId>
    <_dlc_DocIdUrl xmlns="a1435c4e-884a-411d-b670-ef9087f23026">
      <Url>http://cityhub/dept/comm/c/design/_layouts/15/DocIdRedir.aspx?ID=FEWKK76CWERH-11-7</Url>
      <Description>FEWKK76CWERH-11-7</Description>
    </_dlc_DocIdUrl>
  </documentManagement>
</p:properties>
</file>

<file path=customXml/itemProps1.xml><?xml version="1.0" encoding="utf-8"?>
<ds:datastoreItem xmlns:ds="http://schemas.openxmlformats.org/officeDocument/2006/customXml" ds:itemID="{C4F39B40-3124-4D5C-8323-302BC6223783}">
  <ds:schemaRefs>
    <ds:schemaRef ds:uri="http://schemas.microsoft.com/sharepoint/v3/contenttype/forms"/>
  </ds:schemaRefs>
</ds:datastoreItem>
</file>

<file path=customXml/itemProps2.xml><?xml version="1.0" encoding="utf-8"?>
<ds:datastoreItem xmlns:ds="http://schemas.openxmlformats.org/officeDocument/2006/customXml" ds:itemID="{C506EB91-1464-44FF-8E40-7FF1B8F68330}">
  <ds:schemaRefs>
    <ds:schemaRef ds:uri="http://schemas.microsoft.com/sharepoint/events"/>
  </ds:schemaRefs>
</ds:datastoreItem>
</file>

<file path=customXml/itemProps3.xml><?xml version="1.0" encoding="utf-8"?>
<ds:datastoreItem xmlns:ds="http://schemas.openxmlformats.org/officeDocument/2006/customXml" ds:itemID="{7EACBE76-82F9-4922-AA13-648E92FCA8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435c4e-884a-411d-b670-ef9087f230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FB267E2-3535-4E25-AD4C-CB638B93B2CB}">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a1435c4e-884a-411d-b670-ef9087f2302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6509</TotalTime>
  <Words>4105</Words>
  <Application>Microsoft Office PowerPoint</Application>
  <PresentationFormat>Custom</PresentationFormat>
  <Paragraphs>280</Paragraphs>
  <Slides>19</Slides>
  <Notes>19</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Merriweather</vt:lpstr>
      <vt:lpstr>Open Sans</vt:lpstr>
      <vt:lpstr>Open Sans Semibold</vt:lpstr>
      <vt:lpstr>Office Theme</vt:lpstr>
      <vt:lpstr>Fiscal Year 2024</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Figuracion, Amor</dc:creator>
  <cp:lastModifiedBy>Edwards, Abigail</cp:lastModifiedBy>
  <cp:revision>248</cp:revision>
  <cp:lastPrinted>2022-06-28T18:16:50Z</cp:lastPrinted>
  <dcterms:created xsi:type="dcterms:W3CDTF">2016-01-12T16:55:21Z</dcterms:created>
  <dcterms:modified xsi:type="dcterms:W3CDTF">2023-04-27T17:37:36Z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154bc741-a538-4b9f-b1a9-b2fdc83cf30a</vt:lpwstr>
  </property>
  <property fmtid="{D5CDD505-2E9C-101B-9397-08002B2CF9AE}" pid="3" name="ContentTypeId">
    <vt:lpwstr>0x010100E1CF9B910701EF4A9ECD120BFB647DBD</vt:lpwstr>
  </property>
</Properties>
</file>