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72" r:id="rId6"/>
  </p:sldMasterIdLst>
  <p:notesMasterIdLst>
    <p:notesMasterId r:id="rId27"/>
  </p:notesMasterIdLst>
  <p:handoutMasterIdLst>
    <p:handoutMasterId r:id="rId28"/>
  </p:handoutMasterIdLst>
  <p:sldIdLst>
    <p:sldId id="309" r:id="rId7"/>
    <p:sldId id="281" r:id="rId8"/>
    <p:sldId id="291" r:id="rId9"/>
    <p:sldId id="268" r:id="rId10"/>
    <p:sldId id="296" r:id="rId11"/>
    <p:sldId id="293" r:id="rId12"/>
    <p:sldId id="294" r:id="rId13"/>
    <p:sldId id="295" r:id="rId14"/>
    <p:sldId id="283" r:id="rId15"/>
    <p:sldId id="290" r:id="rId16"/>
    <p:sldId id="288" r:id="rId17"/>
    <p:sldId id="274" r:id="rId18"/>
    <p:sldId id="298" r:id="rId19"/>
    <p:sldId id="276" r:id="rId20"/>
    <p:sldId id="277" r:id="rId21"/>
    <p:sldId id="280" r:id="rId22"/>
    <p:sldId id="287" r:id="rId23"/>
    <p:sldId id="297" r:id="rId24"/>
    <p:sldId id="299" r:id="rId25"/>
    <p:sldId id="317" r:id="rId26"/>
  </p:sldIdLst>
  <p:sldSz cx="10058400" cy="77724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45E41B-7820-69DA-E69F-1522DF83B32B}" name="Velasquez, Linda" initials="VL" userId="S::LVelasquez@sandiego.gov::fa2c3f43-e38b-4d6f-a874-9b91d9c3055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08" autoAdjust="0"/>
    <p:restoredTop sz="69330" autoAdjust="0"/>
  </p:normalViewPr>
  <p:slideViewPr>
    <p:cSldViewPr snapToGrid="0">
      <p:cViewPr varScale="1">
        <p:scale>
          <a:sx n="70" d="100"/>
          <a:sy n="70" d="100"/>
        </p:scale>
        <p:origin x="2076"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478128-51A0-4858-8F60-23EBC73C699F}"/>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599A537-A24A-439D-9B79-9858B77669C3}"/>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4E1A4F9-B6AF-4967-9D3A-77F58F0F028F}" type="datetimeFigureOut">
              <a:rPr lang="en-US" smtClean="0"/>
              <a:t>6/21/2024</a:t>
            </a:fld>
            <a:endParaRPr lang="en-US"/>
          </a:p>
        </p:txBody>
      </p:sp>
      <p:sp>
        <p:nvSpPr>
          <p:cNvPr id="4" name="Footer Placeholder 3">
            <a:extLst>
              <a:ext uri="{FF2B5EF4-FFF2-40B4-BE49-F238E27FC236}">
                <a16:creationId xmlns:a16="http://schemas.microsoft.com/office/drawing/2014/main" id="{8CAA367D-332C-4AB0-8213-174486B460E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014B463-33D2-49F7-9BBB-B208D12BCA45}"/>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2F5CACB-078C-416D-AC9F-D78C54F9D575}" type="slidenum">
              <a:rPr lang="en-US" smtClean="0"/>
              <a:t>‹#›</a:t>
            </a:fld>
            <a:endParaRPr lang="en-US"/>
          </a:p>
        </p:txBody>
      </p:sp>
    </p:spTree>
    <p:extLst>
      <p:ext uri="{BB962C8B-B14F-4D97-AF65-F5344CB8AC3E}">
        <p14:creationId xmlns:p14="http://schemas.microsoft.com/office/powerpoint/2010/main" val="3965797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EAEFA1AE-C3D4-4C82-906F-CA5F9861AB4F}" type="datetimeFigureOut">
              <a:rPr lang="en-US" smtClean="0"/>
              <a:t>6/21/2024</a:t>
            </a:fld>
            <a:endParaRPr lang="en-US"/>
          </a:p>
        </p:txBody>
      </p:sp>
      <p:sp>
        <p:nvSpPr>
          <p:cNvPr id="4" name="Slide Image Placeholder 3"/>
          <p:cNvSpPr>
            <a:spLocks noGrp="1" noRot="1" noChangeAspect="1"/>
          </p:cNvSpPr>
          <p:nvPr>
            <p:ph type="sldImg" idx="2"/>
          </p:nvPr>
        </p:nvSpPr>
        <p:spPr>
          <a:xfrm>
            <a:off x="1474788" y="1162050"/>
            <a:ext cx="406082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4A3F721-858F-4D26-8BEA-F86379D2590D}" type="slidenum">
              <a:rPr lang="en-US" smtClean="0"/>
              <a:t>‹#›</a:t>
            </a:fld>
            <a:endParaRPr lang="en-US"/>
          </a:p>
        </p:txBody>
      </p:sp>
    </p:spTree>
    <p:extLst>
      <p:ext uri="{BB962C8B-B14F-4D97-AF65-F5344CB8AC3E}">
        <p14:creationId xmlns:p14="http://schemas.microsoft.com/office/powerpoint/2010/main" val="3943828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everyone! Thank you so much for joining us as we provide an overview of the upcoming grant cycles for the CPPS funding, which we are excited to announce is funded in the City’s Fiscal Year 2025 budget. My name is Malachi Bielecki and I’m a Grants Coordinator with Council Administration here at the City of San Diego. Our team manages the grant process on behalf of the City Council Offices and we’ll be your primary points of contact for any related questions.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E495D-5E46-4F37-9194-628B6ECF1F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034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organizations and projects that received CPPS funding in Fiscal Year 2024: </a:t>
            </a:r>
          </a:p>
          <a:p>
            <a:r>
              <a:rPr lang="en-US" dirty="0"/>
              <a:t>La Jolla Music Society for the Community Arts Open House</a:t>
            </a:r>
          </a:p>
          <a:p>
            <a:r>
              <a:rPr lang="en-US" dirty="0"/>
              <a:t>Kyoto Symposium Organization for the Kyoto Prize Symposium</a:t>
            </a:r>
          </a:p>
          <a:p>
            <a:r>
              <a:rPr lang="en-US" dirty="0"/>
              <a:t>Scripps Ranch High School Softball Booster Club for Equipment and Capital Improvements</a:t>
            </a:r>
          </a:p>
          <a:p>
            <a:r>
              <a:rPr lang="en-US" dirty="0"/>
              <a:t>Mama’s Kitchen for their Medically Tailored Meal Service Program </a:t>
            </a:r>
          </a:p>
          <a:p>
            <a:r>
              <a:rPr lang="en-US" dirty="0"/>
              <a:t>And Business for Good, for their Doing Business for Good Summit </a:t>
            </a:r>
          </a:p>
          <a:p>
            <a:endParaRPr lang="en-US" dirty="0"/>
          </a:p>
          <a:p>
            <a:r>
              <a:rPr lang="en-US" dirty="0"/>
              <a:t>These are just a few of over 200 diverse projects that received funding in Fiscal Year 2024.</a:t>
            </a:r>
          </a:p>
        </p:txBody>
      </p:sp>
      <p:sp>
        <p:nvSpPr>
          <p:cNvPr id="4" name="Slide Number Placeholder 3"/>
          <p:cNvSpPr>
            <a:spLocks noGrp="1"/>
          </p:cNvSpPr>
          <p:nvPr>
            <p:ph type="sldNum" sz="quarter" idx="10"/>
          </p:nvPr>
        </p:nvSpPr>
        <p:spPr/>
        <p:txBody>
          <a:bodyPr/>
          <a:lstStyle/>
          <a:p>
            <a:fld id="{A4A3F721-858F-4D26-8BEA-F86379D2590D}" type="slidenum">
              <a:rPr lang="en-US" smtClean="0"/>
              <a:t>10</a:t>
            </a:fld>
            <a:endParaRPr lang="en-US"/>
          </a:p>
        </p:txBody>
      </p:sp>
    </p:spTree>
    <p:extLst>
      <p:ext uri="{BB962C8B-B14F-4D97-AF65-F5344CB8AC3E}">
        <p14:creationId xmlns:p14="http://schemas.microsoft.com/office/powerpoint/2010/main" val="3010730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Malachi Bielecki: </a:t>
            </a:r>
          </a:p>
          <a:p>
            <a:r>
              <a:rPr lang="en-US" b="0" dirty="0"/>
              <a:t>Prior to applying, we strongly recommend that prospective applicants contact the Council Offices that they will be requesting funding from. This will give applicants a better understanding of a Council Office’s funding priorities since grants are awarded strictly at the discretion of each office. Applicants can locate the CPPS representative for each respective Council Office on our webpage. Next, ensure that your organization can meet all requirements in the council policy. Applicants must be able to meet these standards at the time of application submission. Lastly, recognize that applying for CPPS funds does not in any way guarantee that an organization will receive funding, and awards should be considered tentative until they are approved by the full City Council and the funding agreement is finalized by all parties. </a:t>
            </a:r>
          </a:p>
        </p:txBody>
      </p:sp>
      <p:sp>
        <p:nvSpPr>
          <p:cNvPr id="4" name="Slide Number Placeholder 3"/>
          <p:cNvSpPr>
            <a:spLocks noGrp="1"/>
          </p:cNvSpPr>
          <p:nvPr>
            <p:ph type="sldNum" sz="quarter" idx="5"/>
          </p:nvPr>
        </p:nvSpPr>
        <p:spPr/>
        <p:txBody>
          <a:bodyPr/>
          <a:lstStyle/>
          <a:p>
            <a:fld id="{A4A3F721-858F-4D26-8BEA-F86379D2590D}" type="slidenum">
              <a:rPr lang="en-US" smtClean="0"/>
              <a:t>11</a:t>
            </a:fld>
            <a:endParaRPr lang="en-US"/>
          </a:p>
        </p:txBody>
      </p:sp>
    </p:spTree>
    <p:extLst>
      <p:ext uri="{BB962C8B-B14F-4D97-AF65-F5344CB8AC3E}">
        <p14:creationId xmlns:p14="http://schemas.microsoft.com/office/powerpoint/2010/main" val="3620189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Malachi Bielecki:</a:t>
            </a:r>
            <a:endParaRPr lang="en-US" b="0" dirty="0"/>
          </a:p>
          <a:p>
            <a:r>
              <a:rPr lang="en-US" b="0" dirty="0"/>
              <a:t>We suggest using the detailed application instructions linked on our webpage as a guide as it may save time if any questions arise. The updated guide will be made available on July 1</a:t>
            </a:r>
            <a:r>
              <a:rPr lang="en-US" b="0" baseline="30000" dirty="0"/>
              <a:t>st</a:t>
            </a:r>
            <a:r>
              <a:rPr lang="en-US" b="0" dirty="0"/>
              <a:t>. An organization may submit multiple applications, but only one project, program, or service is allowed per application. However, if a proposed project is part of a series or will be hosted in multiple locations, then those may be consolidated to a single application. Within an application, an organization may apply for funding from as few as one council office to as many as all nine. Funding requests and awards may not be less than $1,500. In the past, grantees have received awards as small as $1,500 and as large as $75,000, though the median is a few thousand dollars. Lastly, be able to demonstrate that the proposed project is open to the public, provides a public purpose, and is of value to San Diego’s communities and neighborhoods. </a:t>
            </a:r>
          </a:p>
        </p:txBody>
      </p:sp>
      <p:sp>
        <p:nvSpPr>
          <p:cNvPr id="4" name="Slide Number Placeholder 3"/>
          <p:cNvSpPr>
            <a:spLocks noGrp="1"/>
          </p:cNvSpPr>
          <p:nvPr>
            <p:ph type="sldNum" sz="quarter" idx="5"/>
          </p:nvPr>
        </p:nvSpPr>
        <p:spPr/>
        <p:txBody>
          <a:bodyPr/>
          <a:lstStyle/>
          <a:p>
            <a:fld id="{A4A3F721-858F-4D26-8BEA-F86379D2590D}" type="slidenum">
              <a:rPr lang="en-US" smtClean="0"/>
              <a:t>12</a:t>
            </a:fld>
            <a:endParaRPr lang="en-US"/>
          </a:p>
        </p:txBody>
      </p:sp>
    </p:spTree>
    <p:extLst>
      <p:ext uri="{BB962C8B-B14F-4D97-AF65-F5344CB8AC3E}">
        <p14:creationId xmlns:p14="http://schemas.microsoft.com/office/powerpoint/2010/main" val="1751210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Malachi Bielecki:</a:t>
            </a:r>
          </a:p>
          <a:p>
            <a:r>
              <a:rPr lang="en-US" b="0" dirty="0"/>
              <a:t>The following is due at the time of application submission: </a:t>
            </a:r>
          </a:p>
          <a:p>
            <a:r>
              <a:rPr lang="en-US" b="0" dirty="0"/>
              <a:t>A completed standard application, which will be available on the CPPS webpage and provided to our email distribution list when the application opens. </a:t>
            </a:r>
          </a:p>
          <a:p>
            <a:r>
              <a:rPr lang="en-US" b="0" dirty="0"/>
              <a:t>An IRS determination letter confirming proof of nonprofit status. </a:t>
            </a:r>
          </a:p>
          <a:p>
            <a:r>
              <a:rPr lang="en-US" b="0" dirty="0"/>
              <a:t>Confirmation of good standing with the California Secretary of State and the California Attorney General </a:t>
            </a:r>
          </a:p>
          <a:p>
            <a:r>
              <a:rPr lang="en-US" b="0" dirty="0"/>
              <a:t>A completed Drug Free Workplace report. </a:t>
            </a:r>
          </a:p>
          <a:p>
            <a:r>
              <a:rPr lang="en-US" b="0" dirty="0"/>
              <a:t>A completed EOC Workforce Report. </a:t>
            </a:r>
          </a:p>
          <a:p>
            <a:r>
              <a:rPr lang="en-US" b="0" dirty="0"/>
              <a:t>An IRS Form 990, 990EZ, 990N, or equivalent annual filing. </a:t>
            </a:r>
          </a:p>
          <a:p>
            <a:r>
              <a:rPr lang="en-US" b="0" dirty="0"/>
              <a:t>And lastly, an IRS Form W-9. </a:t>
            </a:r>
          </a:p>
          <a:p>
            <a:endParaRPr lang="en-US" b="0" dirty="0"/>
          </a:p>
          <a:p>
            <a:r>
              <a:rPr lang="en-US" b="0" dirty="0"/>
              <a:t>It is very important that your organization fills in all fields on these forms where possible, paying special attention to signatures and dates. Any missing information may result in a delay for your application or the loss of eligibility.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367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Malachi Bielecki:</a:t>
            </a:r>
          </a:p>
          <a:p>
            <a:r>
              <a:rPr lang="en-US" b="0" dirty="0"/>
              <a:t>To check your organization’s nonprofit status, you can use the IRS’s Tax-Exempt Organization Search, which is available online. In the case that you cannot locate your organization’s status, you will need to contact their customer service. </a:t>
            </a:r>
          </a:p>
        </p:txBody>
      </p:sp>
      <p:sp>
        <p:nvSpPr>
          <p:cNvPr id="4" name="Slide Number Placeholder 3"/>
          <p:cNvSpPr>
            <a:spLocks noGrp="1"/>
          </p:cNvSpPr>
          <p:nvPr>
            <p:ph type="sldNum" sz="quarter" idx="5"/>
          </p:nvPr>
        </p:nvSpPr>
        <p:spPr/>
        <p:txBody>
          <a:bodyPr/>
          <a:lstStyle/>
          <a:p>
            <a:fld id="{A4A3F721-858F-4D26-8BEA-F86379D2590D}" type="slidenum">
              <a:rPr lang="en-US" smtClean="0"/>
              <a:t>14</a:t>
            </a:fld>
            <a:endParaRPr lang="en-US"/>
          </a:p>
        </p:txBody>
      </p:sp>
    </p:spTree>
    <p:extLst>
      <p:ext uri="{BB962C8B-B14F-4D97-AF65-F5344CB8AC3E}">
        <p14:creationId xmlns:p14="http://schemas.microsoft.com/office/powerpoint/2010/main" val="1877188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Malachi Bielecki:</a:t>
            </a:r>
          </a:p>
          <a:p>
            <a:r>
              <a:rPr lang="en-US" b="0" dirty="0"/>
              <a:t>Both the California Secretary of State and California Attorney General have online portals which an organization can easily access to check their status. It is important to note that the statuses must remain in good standing or be otherwise exempt for the duration of the fiscal year. A grantee that falls out of good standing will risk forfeiting their award. Please pay careful attention to any outstanding documentation or fees owed to these entities as well as registration and annual renewal dates. Note that they may take up to 90 days to process paperwork, so it is important to remain aware of impending deadlines. </a:t>
            </a:r>
          </a:p>
          <a:p>
            <a:endParaRPr lang="en-US" b="0" dirty="0"/>
          </a:p>
          <a:p>
            <a:r>
              <a:rPr lang="en-US" b="0" dirty="0"/>
              <a:t>When providing us with proof of these statuses, screenshots from the web portals are sufficient. </a:t>
            </a:r>
          </a:p>
        </p:txBody>
      </p:sp>
      <p:sp>
        <p:nvSpPr>
          <p:cNvPr id="4" name="Slide Number Placeholder 3"/>
          <p:cNvSpPr>
            <a:spLocks noGrp="1"/>
          </p:cNvSpPr>
          <p:nvPr>
            <p:ph type="sldNum" sz="quarter" idx="5"/>
          </p:nvPr>
        </p:nvSpPr>
        <p:spPr/>
        <p:txBody>
          <a:bodyPr/>
          <a:lstStyle/>
          <a:p>
            <a:fld id="{A4A3F721-858F-4D26-8BEA-F86379D2590D}" type="slidenum">
              <a:rPr lang="en-US" smtClean="0"/>
              <a:t>15</a:t>
            </a:fld>
            <a:endParaRPr lang="en-US"/>
          </a:p>
        </p:txBody>
      </p:sp>
    </p:spTree>
    <p:extLst>
      <p:ext uri="{BB962C8B-B14F-4D97-AF65-F5344CB8AC3E}">
        <p14:creationId xmlns:p14="http://schemas.microsoft.com/office/powerpoint/2010/main" val="1325090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Malachi Bielecki: </a:t>
            </a:r>
          </a:p>
          <a:p>
            <a:r>
              <a:rPr lang="en-US" b="0" dirty="0"/>
              <a:t>The Certification for a Drug Free Workplace is a simple form that the City requires for entering contracts. The EOC Workforce report collects gender and ethnic information on a workplace, and applicants must fill out pages 1-3 as completely as possible. For this form, it is acceptable to put “0” or “N/A,” for not applicable, in any categories for which an organization is unable to answer. The IRS Form 990 is the standard form that we use to verify financial solvency, though this may be exempted for new organizations that do not yet have a filing. Public agencies are not required to provide this form.  Lastly, the IRS Form W-9 is an easy form that requires some basic information about the applicant. On this form, please give particular attention to the address and tax identification number and be sure to sign and date the form.  It is very important that applicants fill in ALL required fields, especially for signatures and dates. Any missing information can cause a delay in the application or the loss of funding eligibility. </a:t>
            </a:r>
          </a:p>
        </p:txBody>
      </p:sp>
      <p:sp>
        <p:nvSpPr>
          <p:cNvPr id="4" name="Slide Number Placeholder 3"/>
          <p:cNvSpPr>
            <a:spLocks noGrp="1"/>
          </p:cNvSpPr>
          <p:nvPr>
            <p:ph type="sldNum" sz="quarter" idx="5"/>
          </p:nvPr>
        </p:nvSpPr>
        <p:spPr/>
        <p:txBody>
          <a:bodyPr/>
          <a:lstStyle/>
          <a:p>
            <a:fld id="{A4A3F721-858F-4D26-8BEA-F86379D2590D}" type="slidenum">
              <a:rPr lang="en-US" smtClean="0"/>
              <a:t>16</a:t>
            </a:fld>
            <a:endParaRPr lang="en-US"/>
          </a:p>
        </p:txBody>
      </p:sp>
    </p:spTree>
    <p:extLst>
      <p:ext uri="{BB962C8B-B14F-4D97-AF65-F5344CB8AC3E}">
        <p14:creationId xmlns:p14="http://schemas.microsoft.com/office/powerpoint/2010/main" val="440744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Malachi Bielecki:</a:t>
            </a:r>
          </a:p>
          <a:p>
            <a:r>
              <a:rPr lang="en-US" dirty="0"/>
              <a:t>Our office is required to bring all tentative grant awards before the full City Council for approval, which is a process that takes most of the processing time. Any funding agreement between the City and your organization is not final, and payments cannot be disbursed, until this is complete. For Fiscal Year 2025, we project that this process will be completed by the end of March, though this may be subject to change. Once Council approves an award and all parties have signed the associated funding agreement, a grantee in good standing will be paid their full award amount outright regardless of whether expenses have yet to be incurred. As a reminder, grantees may expense any eligible purchases incurred during the City’s fiscal year 2025. In practical terms, this means that an organization will be effectively reimbursed for any expenses already incurred in the fiscal year and/or granted upfront for expenses not yet incurred. Only expenses mentioned in or closely related to the “Use of City Funds” section of an application as enclosed in the final funding agreement are permissible uses of awarded funds. If an organization documents expenses that do not meet this criteria, the organization must either update their documentation with a compliant use of funds or return the undocumented portion of the award to the City. </a:t>
            </a:r>
          </a:p>
        </p:txBody>
      </p:sp>
      <p:sp>
        <p:nvSpPr>
          <p:cNvPr id="4" name="Slide Number Placeholder 3"/>
          <p:cNvSpPr>
            <a:spLocks noGrp="1"/>
          </p:cNvSpPr>
          <p:nvPr>
            <p:ph type="sldNum" sz="quarter" idx="10"/>
          </p:nvPr>
        </p:nvSpPr>
        <p:spPr/>
        <p:txBody>
          <a:bodyPr/>
          <a:lstStyle/>
          <a:p>
            <a:fld id="{A4A3F721-858F-4D26-8BEA-F86379D2590D}" type="slidenum">
              <a:rPr lang="en-US" smtClean="0"/>
              <a:t>17</a:t>
            </a:fld>
            <a:endParaRPr lang="en-US"/>
          </a:p>
        </p:txBody>
      </p:sp>
    </p:spTree>
    <p:extLst>
      <p:ext uri="{BB962C8B-B14F-4D97-AF65-F5344CB8AC3E}">
        <p14:creationId xmlns:p14="http://schemas.microsoft.com/office/powerpoint/2010/main" val="4114649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Malachi Bielecki:</a:t>
            </a:r>
          </a:p>
          <a:p>
            <a:r>
              <a:rPr lang="en-US" dirty="0"/>
              <a:t>Our team will contact the grantee with instructions when it is time to submit reporting documentation at the end of the fiscal year. Each item expensed to the grant must have two documents corroborating the expense: a proof of purchase document and a proof of payment document. Please be sure to retain these records. Proof of purchase documentation may include receipts, invoices, pay stubs, or time sheets, and proof of payment documentation may include bank statements, credit card statements, or cancelled checks. Lastly, documentation is due no later than 30 days after the end of Fiscal Year 2025, by July 31, 2025. Grantees which fail to meet this requirement will be placed on a “Delinquency list” which will preclude the organization from receiving CPPS or ACCF funding until the delinquency is resolved. To reiterate, the grant award will be disbursed upfront once the funding agreement is executed, and reporting documentation is not due until the end of the fiscal year.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175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Malachi Bielecki:</a:t>
            </a:r>
          </a:p>
          <a:p>
            <a:r>
              <a:rPr lang="en-US" b="0" dirty="0"/>
              <a:t>Here are a few reminders regarding the payment and expense process. CPPS funding is no longer reimbursement only, but funds cannot be disbursed until the award is approved by the full City Council and the funding agreement is signed by all parties.  CPPS funding may be utilized for any eligible expense identified in your organization’s funding Agreement that was incurred within the City’s Fiscal Year 2025, which is from July 1, 2024, to June 30, 2025. For example, if your organization requests funding for purchases made in October 2024, the City will not be able to send a payment until the agreement is executed, likely no sooner than March 2025. However, if your organization requests funding for an event in June 2025, then it is possible that CPPS funds could have been disbursed for that project upfront. Either way, your organization will be paid the full award amount as soon the agreement is executed, and all reporting documentation will be due no later than 30 days after the end of the fiscal year. It is important to note that receiving payment from the City can take up 30 days once a payment is approved. As such, we strongly recommend that CPPS recipients be prepared to finance any proposed projects upfront since payment can be delayed and these dates are subject to change.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59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Community Projects, Programs, and Services, or CPPS, funding is awarded to tax exempt or nonprofit organizations and public agencies for projects, programs, or services that serve a lawful public purpose to benefit the City’s neighborhoods and communities. The most typical designation for a grantee is a 501(c)(3) organization, however, we do accept grantees with other tax-exempt designations such as 501(c)(6) and 501(c)(4).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CPPS funding awards are granted solely at the discretion of each individual Council Office as this grant provides allows them to connect directly with the needs of their communities and the city as a whole. Our department is not involved in funding decisions, but we do vet applicants for eligibility and compliance and administer the application and contract processes.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The rules governing the CPPS program are articulated in Council Policy 100-06, which is available online. We strongly recommend that applicants familiarize themselves with this document as it articulates the program requirements. Lastly, it is worth noting that the Council Policy was recently revised to expand eligibility and move away from reimbursements and instead to upfront grant payments. </a:t>
            </a:r>
            <a:endParaRPr lang="en-US" dirty="0"/>
          </a:p>
        </p:txBody>
      </p:sp>
      <p:sp>
        <p:nvSpPr>
          <p:cNvPr id="4" name="Slide Number Placeholder 3"/>
          <p:cNvSpPr>
            <a:spLocks noGrp="1"/>
          </p:cNvSpPr>
          <p:nvPr>
            <p:ph type="sldNum" sz="quarter" idx="10"/>
          </p:nvPr>
        </p:nvSpPr>
        <p:spPr/>
        <p:txBody>
          <a:bodyPr/>
          <a:lstStyle/>
          <a:p>
            <a:fld id="{A4A3F721-858F-4D26-8BEA-F86379D2590D}" type="slidenum">
              <a:rPr lang="en-US" smtClean="0"/>
              <a:t>2</a:t>
            </a:fld>
            <a:endParaRPr lang="en-US"/>
          </a:p>
        </p:txBody>
      </p:sp>
    </p:spTree>
    <p:extLst>
      <p:ext uri="{BB962C8B-B14F-4D97-AF65-F5344CB8AC3E}">
        <p14:creationId xmlns:p14="http://schemas.microsoft.com/office/powerpoint/2010/main" val="858584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Thank you for joining us. Please see additional resources on this slide and contact our office if you have any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854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highlight>
                  <a:srgbClr val="FFFF00"/>
                </a:highlight>
              </a:rPr>
              <a:t>The City’s recently approved Fiscal Year 2025 budget includes a $900,000 allocation for CPPS. This number is divided across the nine Council Offices, with each office maintaining a CPPS discretionary fund of $100,000 and each of them making their own grant funding decisions. Council Offices may use their CPPS funding in two different ways. Most of the time, funds are awarded as grants to nonprofit organizations or public agencies to carry out community projects, programs, or services compliant with the council policy. This past fiscal year, over 90% of the CPPS budget was used for these purposes. Less often, Council Offices transfer CPPS funds to City departments for similar uses compliant with the council policy or they may allocate funding to an existing City capital improvement project, or CIP. </a:t>
            </a:r>
          </a:p>
        </p:txBody>
      </p:sp>
      <p:sp>
        <p:nvSpPr>
          <p:cNvPr id="4" name="Slide Number Placeholder 3"/>
          <p:cNvSpPr>
            <a:spLocks noGrp="1"/>
          </p:cNvSpPr>
          <p:nvPr>
            <p:ph type="sldNum" sz="quarter" idx="10"/>
          </p:nvPr>
        </p:nvSpPr>
        <p:spPr/>
        <p:txBody>
          <a:bodyPr/>
          <a:lstStyle/>
          <a:p>
            <a:fld id="{A4A3F721-858F-4D26-8BEA-F86379D2590D}" type="slidenum">
              <a:rPr lang="en-US" smtClean="0"/>
              <a:t>3</a:t>
            </a:fld>
            <a:endParaRPr lang="en-US"/>
          </a:p>
        </p:txBody>
      </p:sp>
    </p:spTree>
    <p:extLst>
      <p:ext uri="{BB962C8B-B14F-4D97-AF65-F5344CB8AC3E}">
        <p14:creationId xmlns:p14="http://schemas.microsoft.com/office/powerpoint/2010/main" val="3454249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CPPS application will be open from July 8 to August 9, 2024, which allows applicants 33 days to submit their application. In August, our office will vet applications for eligibility and provide a cure period, allowing applicants to correct any resolvable errors. The Council Offices will then select their grant awards throughout the month of September and the City Attorney’s Office will review the allocations to ensure legality. With that, we expect to publicly announce this cycle’s grant awards by the end of October. After the announcement, our office will work diligently to generate the contracts, which we refer to as funding agreements, and seek approval of the grant awards from the full City Council. That process is slated for completion by the end of March 2025. It is once the awards are approved by City Council and the funding agreements are fully signed that we can begin disbursing payments to grantees in good standing. The payment process will take place through the end of the fiscal year, which concludes on June 30, 2025. We will provide grant reporting instructions once a payment is disbursed, but grantees can expect reporting to be due no later than the end of July 2025. Please remember that these dates are subject to change, and we strongly encourage applicants to submit their paperwork as soon as possible due to the expected volume of applications. </a:t>
            </a:r>
          </a:p>
          <a:p>
            <a:endParaRPr lang="en-US" dirty="0"/>
          </a:p>
        </p:txBody>
      </p:sp>
      <p:sp>
        <p:nvSpPr>
          <p:cNvPr id="4" name="Slide Number Placeholder 3"/>
          <p:cNvSpPr>
            <a:spLocks noGrp="1"/>
          </p:cNvSpPr>
          <p:nvPr>
            <p:ph type="sldNum" sz="quarter" idx="5"/>
          </p:nvPr>
        </p:nvSpPr>
        <p:spPr/>
        <p:txBody>
          <a:bodyPr/>
          <a:lstStyle/>
          <a:p>
            <a:fld id="{A4A3F721-858F-4D26-8BEA-F86379D2590D}" type="slidenum">
              <a:rPr lang="en-US" smtClean="0"/>
              <a:t>4</a:t>
            </a:fld>
            <a:endParaRPr lang="en-US"/>
          </a:p>
        </p:txBody>
      </p:sp>
    </p:spTree>
    <p:extLst>
      <p:ext uri="{BB962C8B-B14F-4D97-AF65-F5344CB8AC3E}">
        <p14:creationId xmlns:p14="http://schemas.microsoft.com/office/powerpoint/2010/main" val="381724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eligible for CPPS? Applicants must hold a legally tax exempt or nonprofit status with the IRS, remain in good standing with the California Secretary of State and Franchise Tax Board, remain in good standing with the California Attorney General’s Office, and not be listed on any state or federal debarment list. This is an “ACTIVE” status with the Secretary of State and Franchise Tax Board and a “CURRENT” status with the Attorney General, though some organizations may be exempt with the AG. These standards must be upheld both at the time of application submission and throughout the grant period up to the payment process. Next, applicants must be able to prove financial solvency by submitting annual return information such as an IRS Form 990 and be able to disclose all sources of organization funding. New organizations that have not yet filed a return with the IRS may be exempt from this requirement. It’s important to note that applicants that do not meet these requirements may be eligible to apply via a fiscal sponsor if that sponsor can meet these requirements.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015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types of expenses are eligible for CPPS? Applicants may request funds to perform capital improvements on private property if the space undergoing work will be open to the public and not require an organizational membership for access. Additionally, please be aware that certain projects may trigger prevailing wage law if their costs are above a certain threshold. For work involving alteration, demolition, installation or repairs, that threshold is $15,000. For new construction, that threshold is $25,000. Please note that these numbers refer to the total cost of the project, not just the amount of CPPS funds contributing to the project. </a:t>
            </a:r>
            <a:r>
              <a:rPr lang="en-US" b="0" dirty="0"/>
              <a:t>An example of an eligible request for a project would be funding to renovate a community room or another part of a facility that is open to the public. </a:t>
            </a:r>
            <a:r>
              <a:rPr lang="en-US" dirty="0"/>
              <a:t>Lastly, capital improvement projects </a:t>
            </a:r>
            <a:r>
              <a:rPr lang="en-US" b="0" dirty="0"/>
              <a:t>cannot be performed on public property, even if the grantee has a right-of-entry permit.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205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applicant may request CPPS funds to purchase equipment, materials, goods, supplies, technology, or educational services that provide a lawful public benefit. Examples would include but are not limited to purchasing a vehicle, software, or uniforms, if the expenses are for a clear public purpose. As discussed on the previous slide, these materials may not be for capital improvement projects on public property. Please note that grantees cannot purchase surveillance technology, such as security cameras, as this would implicate the City’s surveillance ordinance. Applicants may also request funds to stage social, environmental, educational, cultural, or recreational community programming or events. Ticketed events are permitted if they are open to the public and do not require organizational memberships, but these events may be subject to greater scrutiny during review. Some examples of eligible funding requests of this type would be rental payments for a venue or stipend payments to program participants, such as performing artists. Lastly, travel expenses, such as expenses for field trips, are also permitted if they are for an articulated public purpose.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920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Applicants may request CPPS funding to purchase food or beverages, but only if they are provided to individuals or families in need through a specific program like a food bank. An example of an eligible request of this type would be if a foodbank or homeless shelter used funding to purchase food for its clients. An example of an ineligible request would be if an applicant sought to expense food for an event like a community festival or block party. Lastly, applicants may request CPPS funds to pay for ongoing operational expenses, including but not limited to payroll expenses, rent payments, utility payments, and insurance payments, though these requests may be subject to greater scrutiny. An example of an eligible request of this type would be using funds for rent payments on an office or facility.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F721-858F-4D26-8BEA-F86379D259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07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Here’s some other important program reminders: </a:t>
            </a:r>
          </a:p>
          <a:p>
            <a:r>
              <a:rPr lang="en-US" b="0" dirty="0"/>
              <a:t>CPPS funds cannot be used for any purpose prohibited by laws governing the use of public funds, such as private, political, religious, or fundraising purposes or activities. An example of a common event with which the use of funds would be </a:t>
            </a:r>
            <a:r>
              <a:rPr lang="en-US" b="1" dirty="0"/>
              <a:t>not be permissible</a:t>
            </a:r>
            <a:r>
              <a:rPr lang="en-US" b="0" dirty="0"/>
              <a:t> is the hosting or attendance of a fundraising gala. It’s also worth noting that organization’s whose primary focus is in one of these areas, such as a church, may still be eligible for funding if the proposed project itself does not violate these rules. Council Offices may prioritize funding requests for “one-time” uses, meaning that there may be greater scrutiny toward funding requests for ongoing operational expenses that will require continuous funding to sustain. Council Offices may encourage applicants to pursue matching funds and may give preference to those who have matching funds available for their project, though matching funds are not explicitly required. Lastly, any project, program, or service must occur within, and funds must be spent within Fiscal Year 2025, which is between July 1, 2024, and June 30, 2025. </a:t>
            </a:r>
          </a:p>
          <a:p>
            <a:endParaRPr lang="en-US" b="0" dirty="0"/>
          </a:p>
        </p:txBody>
      </p:sp>
      <p:sp>
        <p:nvSpPr>
          <p:cNvPr id="4" name="Slide Number Placeholder 3"/>
          <p:cNvSpPr>
            <a:spLocks noGrp="1"/>
          </p:cNvSpPr>
          <p:nvPr>
            <p:ph type="sldNum" sz="quarter" idx="10"/>
          </p:nvPr>
        </p:nvSpPr>
        <p:spPr/>
        <p:txBody>
          <a:bodyPr/>
          <a:lstStyle/>
          <a:p>
            <a:fld id="{A4A3F721-858F-4D26-8BEA-F86379D2590D}" type="slidenum">
              <a:rPr lang="en-US" smtClean="0"/>
              <a:t>9</a:t>
            </a:fld>
            <a:endParaRPr lang="en-US"/>
          </a:p>
        </p:txBody>
      </p:sp>
    </p:spTree>
    <p:extLst>
      <p:ext uri="{BB962C8B-B14F-4D97-AF65-F5344CB8AC3E}">
        <p14:creationId xmlns:p14="http://schemas.microsoft.com/office/powerpoint/2010/main" val="270154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468D38-7081-47D1-9A76-D93F2A79BEBB}"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1218697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468D38-7081-47D1-9A76-D93F2A79BEBB}"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1146521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468D38-7081-47D1-9A76-D93F2A79BEBB}"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551038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959F4-7BE3-41E0-B958-062490B02C1A}"/>
              </a:ext>
            </a:extLst>
          </p:cNvPr>
          <p:cNvSpPr>
            <a:spLocks noGrp="1"/>
          </p:cNvSpPr>
          <p:nvPr>
            <p:ph type="ctrTitle"/>
          </p:nvPr>
        </p:nvSpPr>
        <p:spPr>
          <a:xfrm>
            <a:off x="1257300" y="1272011"/>
            <a:ext cx="7543800" cy="2705947"/>
          </a:xfrm>
        </p:spPr>
        <p:txBody>
          <a:bodyPr anchor="b"/>
          <a:lstStyle>
            <a:lvl1pPr algn="ctr">
              <a:defRPr sz="4950"/>
            </a:lvl1pPr>
          </a:lstStyle>
          <a:p>
            <a:r>
              <a:rPr lang="en-US"/>
              <a:t>Click to edit Master title style</a:t>
            </a:r>
          </a:p>
        </p:txBody>
      </p:sp>
      <p:sp>
        <p:nvSpPr>
          <p:cNvPr id="3" name="Subtitle 2">
            <a:extLst>
              <a:ext uri="{FF2B5EF4-FFF2-40B4-BE49-F238E27FC236}">
                <a16:creationId xmlns:a16="http://schemas.microsoft.com/office/drawing/2014/main" id="{25AB9A68-D463-4952-9F0F-64BABA3123FB}"/>
              </a:ext>
            </a:extLst>
          </p:cNvPr>
          <p:cNvSpPr>
            <a:spLocks noGrp="1"/>
          </p:cNvSpPr>
          <p:nvPr>
            <p:ph type="subTitle" idx="1"/>
          </p:nvPr>
        </p:nvSpPr>
        <p:spPr>
          <a:xfrm>
            <a:off x="1257300" y="4082310"/>
            <a:ext cx="7543800" cy="1876530"/>
          </a:xfr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p>
        </p:txBody>
      </p:sp>
      <p:sp>
        <p:nvSpPr>
          <p:cNvPr id="4" name="Date Placeholder 3">
            <a:extLst>
              <a:ext uri="{FF2B5EF4-FFF2-40B4-BE49-F238E27FC236}">
                <a16:creationId xmlns:a16="http://schemas.microsoft.com/office/drawing/2014/main" id="{AA5B58A1-3417-4ADD-B09E-3DED4AFD5C8F}"/>
              </a:ext>
            </a:extLst>
          </p:cNvPr>
          <p:cNvSpPr>
            <a:spLocks noGrp="1"/>
          </p:cNvSpPr>
          <p:nvPr>
            <p:ph type="dt" sz="half" idx="10"/>
          </p:nvPr>
        </p:nvSpPr>
        <p:spPr/>
        <p:txBody>
          <a:bodyPr/>
          <a:lstStyle/>
          <a:p>
            <a:fld id="{C2468D38-7081-47D1-9A76-D93F2A79BEBB}" type="datetimeFigureOut">
              <a:rPr lang="en-US" smtClean="0"/>
              <a:t>6/21/2024</a:t>
            </a:fld>
            <a:endParaRPr lang="en-US" dirty="0"/>
          </a:p>
        </p:txBody>
      </p:sp>
      <p:sp>
        <p:nvSpPr>
          <p:cNvPr id="5" name="Footer Placeholder 4">
            <a:extLst>
              <a:ext uri="{FF2B5EF4-FFF2-40B4-BE49-F238E27FC236}">
                <a16:creationId xmlns:a16="http://schemas.microsoft.com/office/drawing/2014/main" id="{EEA8F470-1D45-4C3E-B345-F8F82B1B3B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09F402-5F3B-4868-966C-0ADAB049C898}"/>
              </a:ext>
            </a:extLst>
          </p:cNvPr>
          <p:cNvSpPr>
            <a:spLocks noGrp="1"/>
          </p:cNvSpPr>
          <p:nvPr>
            <p:ph type="sldNum" sz="quarter" idx="12"/>
          </p:nvPr>
        </p:nvSpPr>
        <p:spPr/>
        <p:txBody>
          <a:bodyPr/>
          <a:lstStyle/>
          <a:p>
            <a:fld id="{90FCBB43-4EE7-4AE0-A011-CC9052827149}" type="slidenum">
              <a:rPr lang="en-US" smtClean="0"/>
              <a:t>‹#›</a:t>
            </a:fld>
            <a:endParaRPr lang="en-US" dirty="0"/>
          </a:p>
        </p:txBody>
      </p:sp>
    </p:spTree>
    <p:extLst>
      <p:ext uri="{BB962C8B-B14F-4D97-AF65-F5344CB8AC3E}">
        <p14:creationId xmlns:p14="http://schemas.microsoft.com/office/powerpoint/2010/main" val="1497088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7400C-6FC3-41AB-B78B-B2A1080547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6572DA-BE54-47E7-9C39-A4ABD5ACC6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1E686-BCD3-483F-97FF-646A31848C9C}"/>
              </a:ext>
            </a:extLst>
          </p:cNvPr>
          <p:cNvSpPr>
            <a:spLocks noGrp="1"/>
          </p:cNvSpPr>
          <p:nvPr>
            <p:ph type="dt" sz="half" idx="10"/>
          </p:nvPr>
        </p:nvSpPr>
        <p:spPr/>
        <p:txBody>
          <a:bodyPr/>
          <a:lstStyle/>
          <a:p>
            <a:fld id="{C2468D38-7081-47D1-9A76-D93F2A79BEBB}" type="datetimeFigureOut">
              <a:rPr lang="en-US" smtClean="0"/>
              <a:t>6/21/2024</a:t>
            </a:fld>
            <a:endParaRPr lang="en-US" dirty="0"/>
          </a:p>
        </p:txBody>
      </p:sp>
      <p:sp>
        <p:nvSpPr>
          <p:cNvPr id="5" name="Footer Placeholder 4">
            <a:extLst>
              <a:ext uri="{FF2B5EF4-FFF2-40B4-BE49-F238E27FC236}">
                <a16:creationId xmlns:a16="http://schemas.microsoft.com/office/drawing/2014/main" id="{64AAAEE5-5A13-47B6-A986-C83C14B685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8CAC14-089F-4DCF-A856-B4464C49088A}"/>
              </a:ext>
            </a:extLst>
          </p:cNvPr>
          <p:cNvSpPr>
            <a:spLocks noGrp="1"/>
          </p:cNvSpPr>
          <p:nvPr>
            <p:ph type="sldNum" sz="quarter" idx="12"/>
          </p:nvPr>
        </p:nvSpPr>
        <p:spPr/>
        <p:txBody>
          <a:bodyPr/>
          <a:lstStyle/>
          <a:p>
            <a:fld id="{90FCBB43-4EE7-4AE0-A011-CC9052827149}" type="slidenum">
              <a:rPr lang="en-US" smtClean="0"/>
              <a:t>‹#›</a:t>
            </a:fld>
            <a:endParaRPr lang="en-US" dirty="0"/>
          </a:p>
        </p:txBody>
      </p:sp>
    </p:spTree>
    <p:extLst>
      <p:ext uri="{BB962C8B-B14F-4D97-AF65-F5344CB8AC3E}">
        <p14:creationId xmlns:p14="http://schemas.microsoft.com/office/powerpoint/2010/main" val="1493434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0D56C-C8DD-41E3-AE4E-53D5EC2DAB3C}"/>
              </a:ext>
            </a:extLst>
          </p:cNvPr>
          <p:cNvSpPr>
            <a:spLocks noGrp="1"/>
          </p:cNvSpPr>
          <p:nvPr>
            <p:ph type="title"/>
          </p:nvPr>
        </p:nvSpPr>
        <p:spPr>
          <a:xfrm>
            <a:off x="686276" y="1937704"/>
            <a:ext cx="8675370" cy="3233102"/>
          </a:xfrm>
        </p:spPr>
        <p:txBody>
          <a:bodyPr anchor="b"/>
          <a:lstStyle>
            <a:lvl1pPr>
              <a:defRPr sz="4950"/>
            </a:lvl1pPr>
          </a:lstStyle>
          <a:p>
            <a:r>
              <a:rPr lang="en-US"/>
              <a:t>Click to edit Master title style</a:t>
            </a:r>
          </a:p>
        </p:txBody>
      </p:sp>
      <p:sp>
        <p:nvSpPr>
          <p:cNvPr id="3" name="Text Placeholder 2">
            <a:extLst>
              <a:ext uri="{FF2B5EF4-FFF2-40B4-BE49-F238E27FC236}">
                <a16:creationId xmlns:a16="http://schemas.microsoft.com/office/drawing/2014/main" id="{C37C8E57-D545-4C8D-9C5D-A5A11DC4CC0E}"/>
              </a:ext>
            </a:extLst>
          </p:cNvPr>
          <p:cNvSpPr>
            <a:spLocks noGrp="1"/>
          </p:cNvSpPr>
          <p:nvPr>
            <p:ph type="body" idx="1"/>
          </p:nvPr>
        </p:nvSpPr>
        <p:spPr>
          <a:xfrm>
            <a:off x="686276" y="5201392"/>
            <a:ext cx="8675370" cy="1700212"/>
          </a:xfrm>
        </p:spPr>
        <p:txBody>
          <a:bodyPr/>
          <a:lstStyle>
            <a:lvl1pPr marL="0" indent="0">
              <a:buNone/>
              <a:defRPr sz="1980">
                <a:solidFill>
                  <a:schemeClr val="tx1">
                    <a:tint val="75000"/>
                  </a:schemeClr>
                </a:solidFill>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F82E7E-85C4-41C6-9175-378D8EB9F6A0}"/>
              </a:ext>
            </a:extLst>
          </p:cNvPr>
          <p:cNvSpPr>
            <a:spLocks noGrp="1"/>
          </p:cNvSpPr>
          <p:nvPr>
            <p:ph type="dt" sz="half" idx="10"/>
          </p:nvPr>
        </p:nvSpPr>
        <p:spPr/>
        <p:txBody>
          <a:bodyPr/>
          <a:lstStyle/>
          <a:p>
            <a:fld id="{C2468D38-7081-47D1-9A76-D93F2A79BEBB}" type="datetimeFigureOut">
              <a:rPr lang="en-US" smtClean="0"/>
              <a:t>6/21/2024</a:t>
            </a:fld>
            <a:endParaRPr lang="en-US" dirty="0"/>
          </a:p>
        </p:txBody>
      </p:sp>
      <p:sp>
        <p:nvSpPr>
          <p:cNvPr id="5" name="Footer Placeholder 4">
            <a:extLst>
              <a:ext uri="{FF2B5EF4-FFF2-40B4-BE49-F238E27FC236}">
                <a16:creationId xmlns:a16="http://schemas.microsoft.com/office/drawing/2014/main" id="{CE90E56D-DBC7-4C33-AA07-14F00C569E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AD6A03-E2D6-4AED-AF76-6B4994DBF522}"/>
              </a:ext>
            </a:extLst>
          </p:cNvPr>
          <p:cNvSpPr>
            <a:spLocks noGrp="1"/>
          </p:cNvSpPr>
          <p:nvPr>
            <p:ph type="sldNum" sz="quarter" idx="12"/>
          </p:nvPr>
        </p:nvSpPr>
        <p:spPr/>
        <p:txBody>
          <a:bodyPr/>
          <a:lstStyle/>
          <a:p>
            <a:fld id="{90FCBB43-4EE7-4AE0-A011-CC9052827149}" type="slidenum">
              <a:rPr lang="en-US" smtClean="0"/>
              <a:t>‹#›</a:t>
            </a:fld>
            <a:endParaRPr lang="en-US" dirty="0"/>
          </a:p>
        </p:txBody>
      </p:sp>
    </p:spTree>
    <p:extLst>
      <p:ext uri="{BB962C8B-B14F-4D97-AF65-F5344CB8AC3E}">
        <p14:creationId xmlns:p14="http://schemas.microsoft.com/office/powerpoint/2010/main" val="2530331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54BC0-915F-4452-B17E-529B78F12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8E5317-F0E8-4905-8714-963662E0F77E}"/>
              </a:ext>
            </a:extLst>
          </p:cNvPr>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E22C2-8FB3-46E0-B435-FEC70B0D755E}"/>
              </a:ext>
            </a:extLst>
          </p:cNvPr>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94CC2D-FD51-4A43-9B7C-0F2285FFDD8B}"/>
              </a:ext>
            </a:extLst>
          </p:cNvPr>
          <p:cNvSpPr>
            <a:spLocks noGrp="1"/>
          </p:cNvSpPr>
          <p:nvPr>
            <p:ph type="dt" sz="half" idx="10"/>
          </p:nvPr>
        </p:nvSpPr>
        <p:spPr/>
        <p:txBody>
          <a:bodyPr/>
          <a:lstStyle/>
          <a:p>
            <a:fld id="{C2468D38-7081-47D1-9A76-D93F2A79BEBB}" type="datetimeFigureOut">
              <a:rPr lang="en-US" smtClean="0"/>
              <a:t>6/21/2024</a:t>
            </a:fld>
            <a:endParaRPr lang="en-US" dirty="0"/>
          </a:p>
        </p:txBody>
      </p:sp>
      <p:sp>
        <p:nvSpPr>
          <p:cNvPr id="6" name="Footer Placeholder 5">
            <a:extLst>
              <a:ext uri="{FF2B5EF4-FFF2-40B4-BE49-F238E27FC236}">
                <a16:creationId xmlns:a16="http://schemas.microsoft.com/office/drawing/2014/main" id="{AA57003F-8BD6-4BBA-853F-DFB671CFD86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8221A9A-3564-4C90-B012-B3188722D78E}"/>
              </a:ext>
            </a:extLst>
          </p:cNvPr>
          <p:cNvSpPr>
            <a:spLocks noGrp="1"/>
          </p:cNvSpPr>
          <p:nvPr>
            <p:ph type="sldNum" sz="quarter" idx="12"/>
          </p:nvPr>
        </p:nvSpPr>
        <p:spPr/>
        <p:txBody>
          <a:bodyPr/>
          <a:lstStyle/>
          <a:p>
            <a:fld id="{90FCBB43-4EE7-4AE0-A011-CC9052827149}" type="slidenum">
              <a:rPr lang="en-US" smtClean="0"/>
              <a:t>‹#›</a:t>
            </a:fld>
            <a:endParaRPr lang="en-US" dirty="0"/>
          </a:p>
        </p:txBody>
      </p:sp>
    </p:spTree>
    <p:extLst>
      <p:ext uri="{BB962C8B-B14F-4D97-AF65-F5344CB8AC3E}">
        <p14:creationId xmlns:p14="http://schemas.microsoft.com/office/powerpoint/2010/main" val="3701896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034B-981F-42C2-9379-C309A9D81F62}"/>
              </a:ext>
            </a:extLst>
          </p:cNvPr>
          <p:cNvSpPr>
            <a:spLocks noGrp="1"/>
          </p:cNvSpPr>
          <p:nvPr>
            <p:ph type="title"/>
          </p:nvPr>
        </p:nvSpPr>
        <p:spPr>
          <a:xfrm>
            <a:off x="692825" y="413809"/>
            <a:ext cx="8675370" cy="150230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9C5C71-31DF-4529-8DE1-DB968745A819}"/>
              </a:ext>
            </a:extLst>
          </p:cNvPr>
          <p:cNvSpPr>
            <a:spLocks noGrp="1"/>
          </p:cNvSpPr>
          <p:nvPr>
            <p:ph type="body" idx="1"/>
          </p:nvPr>
        </p:nvSpPr>
        <p:spPr>
          <a:xfrm>
            <a:off x="692826" y="1905318"/>
            <a:ext cx="4255174"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4" name="Content Placeholder 3">
            <a:extLst>
              <a:ext uri="{FF2B5EF4-FFF2-40B4-BE49-F238E27FC236}">
                <a16:creationId xmlns:a16="http://schemas.microsoft.com/office/drawing/2014/main" id="{373F03E1-13D6-42E9-8F16-F8C224FEE13A}"/>
              </a:ext>
            </a:extLst>
          </p:cNvPr>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FA66CF-2AA3-4809-9C54-A932B2D5EED6}"/>
              </a:ext>
            </a:extLst>
          </p:cNvPr>
          <p:cNvSpPr>
            <a:spLocks noGrp="1"/>
          </p:cNvSpPr>
          <p:nvPr>
            <p:ph type="body" sz="quarter" idx="3"/>
          </p:nvPr>
        </p:nvSpPr>
        <p:spPr>
          <a:xfrm>
            <a:off x="5092065" y="1905318"/>
            <a:ext cx="4276130"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6" name="Content Placeholder 5">
            <a:extLst>
              <a:ext uri="{FF2B5EF4-FFF2-40B4-BE49-F238E27FC236}">
                <a16:creationId xmlns:a16="http://schemas.microsoft.com/office/drawing/2014/main" id="{15908098-0519-4746-A271-0DE3FAE062C9}"/>
              </a:ext>
            </a:extLst>
          </p:cNvPr>
          <p:cNvSpPr>
            <a:spLocks noGrp="1"/>
          </p:cNvSpPr>
          <p:nvPr>
            <p:ph sz="quarter" idx="4"/>
          </p:nvPr>
        </p:nvSpPr>
        <p:spPr>
          <a:xfrm>
            <a:off x="5092065"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16A74D-A71D-44EA-817D-1D975759ADAB}"/>
              </a:ext>
            </a:extLst>
          </p:cNvPr>
          <p:cNvSpPr>
            <a:spLocks noGrp="1"/>
          </p:cNvSpPr>
          <p:nvPr>
            <p:ph type="dt" sz="half" idx="10"/>
          </p:nvPr>
        </p:nvSpPr>
        <p:spPr/>
        <p:txBody>
          <a:bodyPr/>
          <a:lstStyle/>
          <a:p>
            <a:fld id="{C2468D38-7081-47D1-9A76-D93F2A79BEBB}" type="datetimeFigureOut">
              <a:rPr lang="en-US" smtClean="0"/>
              <a:t>6/21/2024</a:t>
            </a:fld>
            <a:endParaRPr lang="en-US" dirty="0"/>
          </a:p>
        </p:txBody>
      </p:sp>
      <p:sp>
        <p:nvSpPr>
          <p:cNvPr id="8" name="Footer Placeholder 7">
            <a:extLst>
              <a:ext uri="{FF2B5EF4-FFF2-40B4-BE49-F238E27FC236}">
                <a16:creationId xmlns:a16="http://schemas.microsoft.com/office/drawing/2014/main" id="{16DB6A65-2BBB-47F9-B894-EB68D5830E6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E9BBDCF-283A-437B-B1FB-C16C4A5251C7}"/>
              </a:ext>
            </a:extLst>
          </p:cNvPr>
          <p:cNvSpPr>
            <a:spLocks noGrp="1"/>
          </p:cNvSpPr>
          <p:nvPr>
            <p:ph type="sldNum" sz="quarter" idx="12"/>
          </p:nvPr>
        </p:nvSpPr>
        <p:spPr/>
        <p:txBody>
          <a:bodyPr/>
          <a:lstStyle/>
          <a:p>
            <a:fld id="{90FCBB43-4EE7-4AE0-A011-CC9052827149}" type="slidenum">
              <a:rPr lang="en-US" smtClean="0"/>
              <a:t>‹#›</a:t>
            </a:fld>
            <a:endParaRPr lang="en-US" dirty="0"/>
          </a:p>
        </p:txBody>
      </p:sp>
    </p:spTree>
    <p:extLst>
      <p:ext uri="{BB962C8B-B14F-4D97-AF65-F5344CB8AC3E}">
        <p14:creationId xmlns:p14="http://schemas.microsoft.com/office/powerpoint/2010/main" val="183965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996C0-0953-4D1C-ACFF-47897EDF62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E73E0A-5A61-4158-8E80-1B19A744BF4A}"/>
              </a:ext>
            </a:extLst>
          </p:cNvPr>
          <p:cNvSpPr>
            <a:spLocks noGrp="1"/>
          </p:cNvSpPr>
          <p:nvPr>
            <p:ph type="dt" sz="half" idx="10"/>
          </p:nvPr>
        </p:nvSpPr>
        <p:spPr/>
        <p:txBody>
          <a:bodyPr/>
          <a:lstStyle/>
          <a:p>
            <a:fld id="{C2468D38-7081-47D1-9A76-D93F2A79BEBB}" type="datetimeFigureOut">
              <a:rPr lang="en-US" smtClean="0"/>
              <a:t>6/21/2024</a:t>
            </a:fld>
            <a:endParaRPr lang="en-US" dirty="0"/>
          </a:p>
        </p:txBody>
      </p:sp>
      <p:sp>
        <p:nvSpPr>
          <p:cNvPr id="4" name="Footer Placeholder 3">
            <a:extLst>
              <a:ext uri="{FF2B5EF4-FFF2-40B4-BE49-F238E27FC236}">
                <a16:creationId xmlns:a16="http://schemas.microsoft.com/office/drawing/2014/main" id="{34E6CB95-86A9-4602-9EF1-9EEFDA716BE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4596C9-0526-4C4C-A4AB-FBC0DAFB2E4C}"/>
              </a:ext>
            </a:extLst>
          </p:cNvPr>
          <p:cNvSpPr>
            <a:spLocks noGrp="1"/>
          </p:cNvSpPr>
          <p:nvPr>
            <p:ph type="sldNum" sz="quarter" idx="12"/>
          </p:nvPr>
        </p:nvSpPr>
        <p:spPr/>
        <p:txBody>
          <a:bodyPr/>
          <a:lstStyle/>
          <a:p>
            <a:fld id="{90FCBB43-4EE7-4AE0-A011-CC9052827149}" type="slidenum">
              <a:rPr lang="en-US" smtClean="0"/>
              <a:t>‹#›</a:t>
            </a:fld>
            <a:endParaRPr lang="en-US" dirty="0"/>
          </a:p>
        </p:txBody>
      </p:sp>
    </p:spTree>
    <p:extLst>
      <p:ext uri="{BB962C8B-B14F-4D97-AF65-F5344CB8AC3E}">
        <p14:creationId xmlns:p14="http://schemas.microsoft.com/office/powerpoint/2010/main" val="3162325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665B7F-2C6E-4AEA-938B-B34C91BE315A}"/>
              </a:ext>
            </a:extLst>
          </p:cNvPr>
          <p:cNvSpPr>
            <a:spLocks noGrp="1"/>
          </p:cNvSpPr>
          <p:nvPr>
            <p:ph type="dt" sz="half" idx="10"/>
          </p:nvPr>
        </p:nvSpPr>
        <p:spPr/>
        <p:txBody>
          <a:bodyPr/>
          <a:lstStyle/>
          <a:p>
            <a:fld id="{C2468D38-7081-47D1-9A76-D93F2A79BEBB}" type="datetimeFigureOut">
              <a:rPr lang="en-US" smtClean="0"/>
              <a:t>6/21/2024</a:t>
            </a:fld>
            <a:endParaRPr lang="en-US" dirty="0"/>
          </a:p>
        </p:txBody>
      </p:sp>
      <p:sp>
        <p:nvSpPr>
          <p:cNvPr id="3" name="Footer Placeholder 2">
            <a:extLst>
              <a:ext uri="{FF2B5EF4-FFF2-40B4-BE49-F238E27FC236}">
                <a16:creationId xmlns:a16="http://schemas.microsoft.com/office/drawing/2014/main" id="{3070A446-3605-47D3-93E2-55BC187C6EB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712C8B8-570A-40BF-B282-34FABAF9494F}"/>
              </a:ext>
            </a:extLst>
          </p:cNvPr>
          <p:cNvSpPr>
            <a:spLocks noGrp="1"/>
          </p:cNvSpPr>
          <p:nvPr>
            <p:ph type="sldNum" sz="quarter" idx="12"/>
          </p:nvPr>
        </p:nvSpPr>
        <p:spPr/>
        <p:txBody>
          <a:bodyPr/>
          <a:lstStyle/>
          <a:p>
            <a:fld id="{90FCBB43-4EE7-4AE0-A011-CC9052827149}" type="slidenum">
              <a:rPr lang="en-US" smtClean="0"/>
              <a:t>‹#›</a:t>
            </a:fld>
            <a:endParaRPr lang="en-US" dirty="0"/>
          </a:p>
        </p:txBody>
      </p:sp>
    </p:spTree>
    <p:extLst>
      <p:ext uri="{BB962C8B-B14F-4D97-AF65-F5344CB8AC3E}">
        <p14:creationId xmlns:p14="http://schemas.microsoft.com/office/powerpoint/2010/main" val="3724842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7327E-A923-46B7-A38A-C7788394B195}"/>
              </a:ext>
            </a:extLst>
          </p:cNvPr>
          <p:cNvSpPr>
            <a:spLocks noGrp="1"/>
          </p:cNvSpPr>
          <p:nvPr>
            <p:ph type="title"/>
          </p:nvPr>
        </p:nvSpPr>
        <p:spPr>
          <a:xfrm>
            <a:off x="692825" y="518160"/>
            <a:ext cx="3244096" cy="1813560"/>
          </a:xfrm>
        </p:spPr>
        <p:txBody>
          <a:bodyPr anchor="b"/>
          <a:lstStyle>
            <a:lvl1pPr>
              <a:defRPr sz="2640"/>
            </a:lvl1pPr>
          </a:lstStyle>
          <a:p>
            <a:r>
              <a:rPr lang="en-US"/>
              <a:t>Click to edit Master title style</a:t>
            </a:r>
          </a:p>
        </p:txBody>
      </p:sp>
      <p:sp>
        <p:nvSpPr>
          <p:cNvPr id="3" name="Content Placeholder 2">
            <a:extLst>
              <a:ext uri="{FF2B5EF4-FFF2-40B4-BE49-F238E27FC236}">
                <a16:creationId xmlns:a16="http://schemas.microsoft.com/office/drawing/2014/main" id="{4496061C-6A1C-4D91-A8A6-02BA7EF9F77A}"/>
              </a:ext>
            </a:extLst>
          </p:cNvPr>
          <p:cNvSpPr>
            <a:spLocks noGrp="1"/>
          </p:cNvSpPr>
          <p:nvPr>
            <p:ph idx="1"/>
          </p:nvPr>
        </p:nvSpPr>
        <p:spPr>
          <a:xfrm>
            <a:off x="4276130" y="1119082"/>
            <a:ext cx="5092065" cy="5523442"/>
          </a:xfrm>
        </p:spPr>
        <p:txBody>
          <a:bodyPr/>
          <a:lstStyle>
            <a:lvl1pPr>
              <a:defRPr sz="2640"/>
            </a:lvl1pPr>
            <a:lvl2pPr>
              <a:defRPr sz="2310"/>
            </a:lvl2pPr>
            <a:lvl3pPr>
              <a:defRPr sz="198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0620BE-3D1E-4F27-9C05-8E17317CCA2D}"/>
              </a:ext>
            </a:extLst>
          </p:cNvPr>
          <p:cNvSpPr>
            <a:spLocks noGrp="1"/>
          </p:cNvSpPr>
          <p:nvPr>
            <p:ph type="body" sz="half" idx="2"/>
          </p:nvPr>
        </p:nvSpPr>
        <p:spPr>
          <a:xfrm>
            <a:off x="692825"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a:extLst>
              <a:ext uri="{FF2B5EF4-FFF2-40B4-BE49-F238E27FC236}">
                <a16:creationId xmlns:a16="http://schemas.microsoft.com/office/drawing/2014/main" id="{E77F58EF-E1B7-4FE8-B651-09ECE5CC69C8}"/>
              </a:ext>
            </a:extLst>
          </p:cNvPr>
          <p:cNvSpPr>
            <a:spLocks noGrp="1"/>
          </p:cNvSpPr>
          <p:nvPr>
            <p:ph type="dt" sz="half" idx="10"/>
          </p:nvPr>
        </p:nvSpPr>
        <p:spPr/>
        <p:txBody>
          <a:bodyPr/>
          <a:lstStyle/>
          <a:p>
            <a:fld id="{C2468D38-7081-47D1-9A76-D93F2A79BEBB}" type="datetimeFigureOut">
              <a:rPr lang="en-US" smtClean="0"/>
              <a:t>6/21/2024</a:t>
            </a:fld>
            <a:endParaRPr lang="en-US" dirty="0"/>
          </a:p>
        </p:txBody>
      </p:sp>
      <p:sp>
        <p:nvSpPr>
          <p:cNvPr id="6" name="Footer Placeholder 5">
            <a:extLst>
              <a:ext uri="{FF2B5EF4-FFF2-40B4-BE49-F238E27FC236}">
                <a16:creationId xmlns:a16="http://schemas.microsoft.com/office/drawing/2014/main" id="{3B092E61-54A1-40F0-A578-421ECF9440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5C05C6F-07B0-4929-80C0-39FB95453580}"/>
              </a:ext>
            </a:extLst>
          </p:cNvPr>
          <p:cNvSpPr>
            <a:spLocks noGrp="1"/>
          </p:cNvSpPr>
          <p:nvPr>
            <p:ph type="sldNum" sz="quarter" idx="12"/>
          </p:nvPr>
        </p:nvSpPr>
        <p:spPr/>
        <p:txBody>
          <a:bodyPr/>
          <a:lstStyle/>
          <a:p>
            <a:fld id="{90FCBB43-4EE7-4AE0-A011-CC9052827149}" type="slidenum">
              <a:rPr lang="en-US" smtClean="0"/>
              <a:t>‹#›</a:t>
            </a:fld>
            <a:endParaRPr lang="en-US" dirty="0"/>
          </a:p>
        </p:txBody>
      </p:sp>
    </p:spTree>
    <p:extLst>
      <p:ext uri="{BB962C8B-B14F-4D97-AF65-F5344CB8AC3E}">
        <p14:creationId xmlns:p14="http://schemas.microsoft.com/office/powerpoint/2010/main" val="2124437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468D38-7081-47D1-9A76-D93F2A79BEBB}"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3282944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C07DD-8790-4077-901B-4D23ABF1658A}"/>
              </a:ext>
            </a:extLst>
          </p:cNvPr>
          <p:cNvSpPr>
            <a:spLocks noGrp="1"/>
          </p:cNvSpPr>
          <p:nvPr>
            <p:ph type="title"/>
          </p:nvPr>
        </p:nvSpPr>
        <p:spPr>
          <a:xfrm>
            <a:off x="692825" y="518160"/>
            <a:ext cx="3244096" cy="1813560"/>
          </a:xfrm>
        </p:spPr>
        <p:txBody>
          <a:bodyPr anchor="b"/>
          <a:lstStyle>
            <a:lvl1pPr>
              <a:defRPr sz="2640"/>
            </a:lvl1pPr>
          </a:lstStyle>
          <a:p>
            <a:r>
              <a:rPr lang="en-US"/>
              <a:t>Click to edit Master title style</a:t>
            </a:r>
          </a:p>
        </p:txBody>
      </p:sp>
      <p:sp>
        <p:nvSpPr>
          <p:cNvPr id="3" name="Picture Placeholder 2">
            <a:extLst>
              <a:ext uri="{FF2B5EF4-FFF2-40B4-BE49-F238E27FC236}">
                <a16:creationId xmlns:a16="http://schemas.microsoft.com/office/drawing/2014/main" id="{E387C176-45D8-40C4-BA7B-76B21591617C}"/>
              </a:ext>
            </a:extLst>
          </p:cNvPr>
          <p:cNvSpPr>
            <a:spLocks noGrp="1"/>
          </p:cNvSpPr>
          <p:nvPr>
            <p:ph type="pic" idx="1"/>
          </p:nvPr>
        </p:nvSpPr>
        <p:spPr>
          <a:xfrm>
            <a:off x="4276130" y="1119082"/>
            <a:ext cx="5092065" cy="5523442"/>
          </a:xfrm>
        </p:spPr>
        <p:txBody>
          <a:bodyPr/>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endParaRPr lang="en-US"/>
          </a:p>
        </p:txBody>
      </p:sp>
      <p:sp>
        <p:nvSpPr>
          <p:cNvPr id="4" name="Text Placeholder 3">
            <a:extLst>
              <a:ext uri="{FF2B5EF4-FFF2-40B4-BE49-F238E27FC236}">
                <a16:creationId xmlns:a16="http://schemas.microsoft.com/office/drawing/2014/main" id="{3D8E78F4-057D-4594-AEC7-6CFA9280E47B}"/>
              </a:ext>
            </a:extLst>
          </p:cNvPr>
          <p:cNvSpPr>
            <a:spLocks noGrp="1"/>
          </p:cNvSpPr>
          <p:nvPr>
            <p:ph type="body" sz="half" idx="2"/>
          </p:nvPr>
        </p:nvSpPr>
        <p:spPr>
          <a:xfrm>
            <a:off x="692825"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a:extLst>
              <a:ext uri="{FF2B5EF4-FFF2-40B4-BE49-F238E27FC236}">
                <a16:creationId xmlns:a16="http://schemas.microsoft.com/office/drawing/2014/main" id="{48A54F85-CC42-426E-BB3C-3D297FB3C9F8}"/>
              </a:ext>
            </a:extLst>
          </p:cNvPr>
          <p:cNvSpPr>
            <a:spLocks noGrp="1"/>
          </p:cNvSpPr>
          <p:nvPr>
            <p:ph type="dt" sz="half" idx="10"/>
          </p:nvPr>
        </p:nvSpPr>
        <p:spPr/>
        <p:txBody>
          <a:bodyPr/>
          <a:lstStyle/>
          <a:p>
            <a:fld id="{C2468D38-7081-47D1-9A76-D93F2A79BEBB}" type="datetimeFigureOut">
              <a:rPr lang="en-US" smtClean="0"/>
              <a:t>6/21/2024</a:t>
            </a:fld>
            <a:endParaRPr lang="en-US" dirty="0"/>
          </a:p>
        </p:txBody>
      </p:sp>
      <p:sp>
        <p:nvSpPr>
          <p:cNvPr id="6" name="Footer Placeholder 5">
            <a:extLst>
              <a:ext uri="{FF2B5EF4-FFF2-40B4-BE49-F238E27FC236}">
                <a16:creationId xmlns:a16="http://schemas.microsoft.com/office/drawing/2014/main" id="{6EC840CE-482E-4BA5-BF07-DEBABED2C27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97B6ACD-2575-4A71-A2C0-7BDC07817BCB}"/>
              </a:ext>
            </a:extLst>
          </p:cNvPr>
          <p:cNvSpPr>
            <a:spLocks noGrp="1"/>
          </p:cNvSpPr>
          <p:nvPr>
            <p:ph type="sldNum" sz="quarter" idx="12"/>
          </p:nvPr>
        </p:nvSpPr>
        <p:spPr/>
        <p:txBody>
          <a:bodyPr/>
          <a:lstStyle/>
          <a:p>
            <a:fld id="{90FCBB43-4EE7-4AE0-A011-CC9052827149}" type="slidenum">
              <a:rPr lang="en-US" smtClean="0"/>
              <a:t>‹#›</a:t>
            </a:fld>
            <a:endParaRPr lang="en-US" dirty="0"/>
          </a:p>
        </p:txBody>
      </p:sp>
    </p:spTree>
    <p:extLst>
      <p:ext uri="{BB962C8B-B14F-4D97-AF65-F5344CB8AC3E}">
        <p14:creationId xmlns:p14="http://schemas.microsoft.com/office/powerpoint/2010/main" val="2572300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4E207-A69C-491A-93A8-83F156CC30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DDEE43-3D82-4C7D-8DC7-ACC2A00E4F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79CD6-2251-45C3-9A4E-197ED06AF139}"/>
              </a:ext>
            </a:extLst>
          </p:cNvPr>
          <p:cNvSpPr>
            <a:spLocks noGrp="1"/>
          </p:cNvSpPr>
          <p:nvPr>
            <p:ph type="dt" sz="half" idx="10"/>
          </p:nvPr>
        </p:nvSpPr>
        <p:spPr/>
        <p:txBody>
          <a:bodyPr/>
          <a:lstStyle/>
          <a:p>
            <a:fld id="{C2468D38-7081-47D1-9A76-D93F2A79BEBB}" type="datetimeFigureOut">
              <a:rPr lang="en-US" smtClean="0"/>
              <a:t>6/21/2024</a:t>
            </a:fld>
            <a:endParaRPr lang="en-US" dirty="0"/>
          </a:p>
        </p:txBody>
      </p:sp>
      <p:sp>
        <p:nvSpPr>
          <p:cNvPr id="5" name="Footer Placeholder 4">
            <a:extLst>
              <a:ext uri="{FF2B5EF4-FFF2-40B4-BE49-F238E27FC236}">
                <a16:creationId xmlns:a16="http://schemas.microsoft.com/office/drawing/2014/main" id="{38E49844-7B63-465B-9A17-133A798BEC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D9987A-1429-4202-9848-672B040559FA}"/>
              </a:ext>
            </a:extLst>
          </p:cNvPr>
          <p:cNvSpPr>
            <a:spLocks noGrp="1"/>
          </p:cNvSpPr>
          <p:nvPr>
            <p:ph type="sldNum" sz="quarter" idx="12"/>
          </p:nvPr>
        </p:nvSpPr>
        <p:spPr/>
        <p:txBody>
          <a:bodyPr/>
          <a:lstStyle/>
          <a:p>
            <a:fld id="{90FCBB43-4EE7-4AE0-A011-CC9052827149}" type="slidenum">
              <a:rPr lang="en-US" smtClean="0"/>
              <a:t>‹#›</a:t>
            </a:fld>
            <a:endParaRPr lang="en-US" dirty="0"/>
          </a:p>
        </p:txBody>
      </p:sp>
    </p:spTree>
    <p:extLst>
      <p:ext uri="{BB962C8B-B14F-4D97-AF65-F5344CB8AC3E}">
        <p14:creationId xmlns:p14="http://schemas.microsoft.com/office/powerpoint/2010/main" val="1238444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85C90D-0DD8-4E4B-8F9B-2182D277EAA2}"/>
              </a:ext>
            </a:extLst>
          </p:cNvPr>
          <p:cNvSpPr>
            <a:spLocks noGrp="1"/>
          </p:cNvSpPr>
          <p:nvPr>
            <p:ph type="title" orient="vert"/>
          </p:nvPr>
        </p:nvSpPr>
        <p:spPr>
          <a:xfrm>
            <a:off x="7198042" y="413808"/>
            <a:ext cx="2168843" cy="65867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8AB547-3346-4A8B-91E2-86FD3BD30EAC}"/>
              </a:ext>
            </a:extLst>
          </p:cNvPr>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0E669-F89E-4687-AA7B-D57040E51805}"/>
              </a:ext>
            </a:extLst>
          </p:cNvPr>
          <p:cNvSpPr>
            <a:spLocks noGrp="1"/>
          </p:cNvSpPr>
          <p:nvPr>
            <p:ph type="dt" sz="half" idx="10"/>
          </p:nvPr>
        </p:nvSpPr>
        <p:spPr/>
        <p:txBody>
          <a:bodyPr/>
          <a:lstStyle/>
          <a:p>
            <a:fld id="{C2468D38-7081-47D1-9A76-D93F2A79BEBB}" type="datetimeFigureOut">
              <a:rPr lang="en-US" smtClean="0"/>
              <a:t>6/21/2024</a:t>
            </a:fld>
            <a:endParaRPr lang="en-US" dirty="0"/>
          </a:p>
        </p:txBody>
      </p:sp>
      <p:sp>
        <p:nvSpPr>
          <p:cNvPr id="5" name="Footer Placeholder 4">
            <a:extLst>
              <a:ext uri="{FF2B5EF4-FFF2-40B4-BE49-F238E27FC236}">
                <a16:creationId xmlns:a16="http://schemas.microsoft.com/office/drawing/2014/main" id="{17BD57F3-75E2-4451-81E0-0764ED1F7B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9926BB-9834-4363-B2EB-9E65F62E29D2}"/>
              </a:ext>
            </a:extLst>
          </p:cNvPr>
          <p:cNvSpPr>
            <a:spLocks noGrp="1"/>
          </p:cNvSpPr>
          <p:nvPr>
            <p:ph type="sldNum" sz="quarter" idx="12"/>
          </p:nvPr>
        </p:nvSpPr>
        <p:spPr/>
        <p:txBody>
          <a:bodyPr/>
          <a:lstStyle/>
          <a:p>
            <a:fld id="{90FCBB43-4EE7-4AE0-A011-CC9052827149}" type="slidenum">
              <a:rPr lang="en-US" smtClean="0"/>
              <a:t>‹#›</a:t>
            </a:fld>
            <a:endParaRPr lang="en-US" dirty="0"/>
          </a:p>
        </p:txBody>
      </p:sp>
    </p:spTree>
    <p:extLst>
      <p:ext uri="{BB962C8B-B14F-4D97-AF65-F5344CB8AC3E}">
        <p14:creationId xmlns:p14="http://schemas.microsoft.com/office/powerpoint/2010/main" val="3374971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468D38-7081-47D1-9A76-D93F2A79BEBB}"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722264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468D38-7081-47D1-9A76-D93F2A79BEBB}"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433941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468D38-7081-47D1-9A76-D93F2A79BEBB}" type="datetimeFigureOut">
              <a:rPr lang="en-US" smtClean="0"/>
              <a:t>6/21/2024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2656442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468D38-7081-47D1-9A76-D93F2A79BEBB}" type="datetimeFigureOut">
              <a:rPr lang="en-US" smtClean="0"/>
              <a:t>6/21/2024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4234071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468D38-7081-47D1-9A76-D93F2A79BEBB}" type="datetimeFigureOut">
              <a:rPr lang="en-US" smtClean="0"/>
              <a:t>6/21/2024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2871876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2468D38-7081-47D1-9A76-D93F2A79BEBB}"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680053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2468D38-7081-47D1-9A76-D93F2A79BEBB}"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CBB43-4EE7-4AE0-A011-CC9052827149}" type="slidenum">
              <a:rPr lang="en-US" smtClean="0"/>
              <a:t>‹#›</a:t>
            </a:fld>
            <a:endParaRPr lang="en-US"/>
          </a:p>
        </p:txBody>
      </p:sp>
    </p:spTree>
    <p:extLst>
      <p:ext uri="{BB962C8B-B14F-4D97-AF65-F5344CB8AC3E}">
        <p14:creationId xmlns:p14="http://schemas.microsoft.com/office/powerpoint/2010/main" val="3126064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C2468D38-7081-47D1-9A76-D93F2A79BEBB}" type="datetimeFigureOut">
              <a:rPr lang="en-US" smtClean="0"/>
              <a:t>6/21/2024</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90FCBB43-4EE7-4AE0-A011-CC9052827149}" type="slidenum">
              <a:rPr lang="en-US" smtClean="0"/>
              <a:t>‹#›</a:t>
            </a:fld>
            <a:endParaRPr lang="en-US"/>
          </a:p>
        </p:txBody>
      </p:sp>
    </p:spTree>
    <p:extLst>
      <p:ext uri="{BB962C8B-B14F-4D97-AF65-F5344CB8AC3E}">
        <p14:creationId xmlns:p14="http://schemas.microsoft.com/office/powerpoint/2010/main" val="471666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B09B25-6C94-42DC-A26F-07BE0EBED816}"/>
              </a:ext>
            </a:extLst>
          </p:cNvPr>
          <p:cNvSpPr>
            <a:spLocks noGrp="1"/>
          </p:cNvSpPr>
          <p:nvPr>
            <p:ph type="title"/>
          </p:nvPr>
        </p:nvSpPr>
        <p:spPr>
          <a:xfrm>
            <a:off x="691515" y="413809"/>
            <a:ext cx="867537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B43757-CF39-48BB-AA54-10E49E98621B}"/>
              </a:ext>
            </a:extLst>
          </p:cNvPr>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1BE7B0-E9B8-4998-BF48-32E9CE2A3174}"/>
              </a:ext>
            </a:extLst>
          </p:cNvPr>
          <p:cNvSpPr>
            <a:spLocks noGrp="1"/>
          </p:cNvSpPr>
          <p:nvPr>
            <p:ph type="dt" sz="half" idx="2"/>
          </p:nvPr>
        </p:nvSpPr>
        <p:spPr>
          <a:xfrm>
            <a:off x="691515" y="7203864"/>
            <a:ext cx="2263140" cy="413808"/>
          </a:xfrm>
          <a:prstGeom prst="rect">
            <a:avLst/>
          </a:prstGeom>
        </p:spPr>
        <p:txBody>
          <a:bodyPr vert="horz" lIns="91440" tIns="45720" rIns="91440" bIns="45720" rtlCol="0" anchor="ctr"/>
          <a:lstStyle>
            <a:lvl1pPr algn="l">
              <a:defRPr sz="990">
                <a:solidFill>
                  <a:schemeClr val="tx1">
                    <a:tint val="75000"/>
                  </a:schemeClr>
                </a:solidFill>
              </a:defRPr>
            </a:lvl1pPr>
          </a:lstStyle>
          <a:p>
            <a:fld id="{C2468D38-7081-47D1-9A76-D93F2A79BEBB}" type="datetimeFigureOut">
              <a:rPr lang="en-US" smtClean="0"/>
              <a:t>6/21/2024</a:t>
            </a:fld>
            <a:endParaRPr lang="en-US" dirty="0"/>
          </a:p>
        </p:txBody>
      </p:sp>
      <p:sp>
        <p:nvSpPr>
          <p:cNvPr id="5" name="Footer Placeholder 4">
            <a:extLst>
              <a:ext uri="{FF2B5EF4-FFF2-40B4-BE49-F238E27FC236}">
                <a16:creationId xmlns:a16="http://schemas.microsoft.com/office/drawing/2014/main" id="{D390B1AB-633D-4B55-96EA-2E7FA2A11854}"/>
              </a:ext>
            </a:extLst>
          </p:cNvPr>
          <p:cNvSpPr>
            <a:spLocks noGrp="1"/>
          </p:cNvSpPr>
          <p:nvPr>
            <p:ph type="ftr" sz="quarter" idx="3"/>
          </p:nvPr>
        </p:nvSpPr>
        <p:spPr>
          <a:xfrm>
            <a:off x="3331845" y="7203864"/>
            <a:ext cx="3394710" cy="413808"/>
          </a:xfrm>
          <a:prstGeom prst="rect">
            <a:avLst/>
          </a:prstGeom>
        </p:spPr>
        <p:txBody>
          <a:bodyPr vert="horz" lIns="91440" tIns="45720" rIns="91440" bIns="45720" rtlCol="0" anchor="ctr"/>
          <a:lstStyle>
            <a:lvl1pPr algn="ctr">
              <a:defRPr sz="99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CC122B3-B3FC-4368-B86B-F47715EA78E3}"/>
              </a:ext>
            </a:extLst>
          </p:cNvPr>
          <p:cNvSpPr>
            <a:spLocks noGrp="1"/>
          </p:cNvSpPr>
          <p:nvPr>
            <p:ph type="sldNum" sz="quarter" idx="4"/>
          </p:nvPr>
        </p:nvSpPr>
        <p:spPr>
          <a:xfrm>
            <a:off x="7103745" y="7203864"/>
            <a:ext cx="2263140" cy="413808"/>
          </a:xfrm>
          <a:prstGeom prst="rect">
            <a:avLst/>
          </a:prstGeom>
        </p:spPr>
        <p:txBody>
          <a:bodyPr vert="horz" lIns="91440" tIns="45720" rIns="91440" bIns="45720" rtlCol="0" anchor="ctr"/>
          <a:lstStyle>
            <a:lvl1pPr algn="r">
              <a:defRPr sz="990">
                <a:solidFill>
                  <a:schemeClr val="tx1">
                    <a:tint val="75000"/>
                  </a:schemeClr>
                </a:solidFill>
              </a:defRPr>
            </a:lvl1pPr>
          </a:lstStyle>
          <a:p>
            <a:fld id="{90FCBB43-4EE7-4AE0-A011-CC9052827149}" type="slidenum">
              <a:rPr lang="en-US" smtClean="0"/>
              <a:t>‹#›</a:t>
            </a:fld>
            <a:endParaRPr lang="en-US" dirty="0"/>
          </a:p>
        </p:txBody>
      </p:sp>
    </p:spTree>
    <p:extLst>
      <p:ext uri="{BB962C8B-B14F-4D97-AF65-F5344CB8AC3E}">
        <p14:creationId xmlns:p14="http://schemas.microsoft.com/office/powerpoint/2010/main" val="11044676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54380"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https://docs.sandiego.gov/councilpolicies/cpd_100-06.pdf" TargetMode="External"/><Relationship Id="rId3" Type="http://schemas.openxmlformats.org/officeDocument/2006/relationships/slideLayout" Target="../slideLayouts/slideLayout2.xml"/><Relationship Id="rId7" Type="http://schemas.openxmlformats.org/officeDocument/2006/relationships/hyperlink" Target="https://www.sandiego.gov/sites/default/files/2024-06/fy25-cpps-accf-representatives.pdf"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sandiego.gov/citycouncil/cpps" TargetMode="External"/><Relationship Id="rId5" Type="http://schemas.openxmlformats.org/officeDocument/2006/relationships/image" Target="../media/image5.jpg"/><Relationship Id="rId10" Type="http://schemas.openxmlformats.org/officeDocument/2006/relationships/image" Target="../media/image4.png"/><Relationship Id="rId4" Type="http://schemas.openxmlformats.org/officeDocument/2006/relationships/notesSlide" Target="../notesSlides/notesSlide11.xml"/><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5.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s://rct.doj.ca.gov/Verification/Web/Search.aspx?facility=Y" TargetMode="External"/><Relationship Id="rId13"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hyperlink" Target="https://bizfileonline.sos.ca.gov/search/business" TargetMode="External"/><Relationship Id="rId12" Type="http://schemas.openxmlformats.org/officeDocument/2006/relationships/hyperlink" Target="https://www.irs.gov/pub/irs-pdf/fw9.pdf"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apps.irs.gov/app/eos/" TargetMode="External"/><Relationship Id="rId11" Type="http://schemas.openxmlformats.org/officeDocument/2006/relationships/hyperlink" Target="https://www.sandiego.gov/sites/default/files/irs_form_990-ez.pdf" TargetMode="External"/><Relationship Id="rId5" Type="http://schemas.openxmlformats.org/officeDocument/2006/relationships/image" Target="../media/image5.jpg"/><Relationship Id="rId10" Type="http://schemas.openxmlformats.org/officeDocument/2006/relationships/hyperlink" Target="https://www.sandiego.gov/sites/default/files/admin-trade_work_force_report_aug_2018.pdf" TargetMode="External"/><Relationship Id="rId4" Type="http://schemas.openxmlformats.org/officeDocument/2006/relationships/notesSlide" Target="../notesSlides/notesSlide13.xml"/><Relationship Id="rId9" Type="http://schemas.openxmlformats.org/officeDocument/2006/relationships/hyperlink" Target="https://www.sandiego.gov/sites/default/files/cert-drug-free-workplace_0.pdf" TargetMode="External"/><Relationship Id="rId1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hyperlink" Target="https://www.irs.gov/charities-non-profits/contact-irs-exempt-organizations"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irs.gov/charities-non-profits/tax-exempt-organization-search" TargetMode="External"/><Relationship Id="rId5" Type="http://schemas.openxmlformats.org/officeDocument/2006/relationships/image" Target="../media/image5.jpg"/><Relationship Id="rId4" Type="http://schemas.openxmlformats.org/officeDocument/2006/relationships/notesSlide" Target="../notesSlides/notesSlide14.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hyperlink" Target="http://rct.doj.ca.gov/Verification/Web/Search.aspx?facility=Y"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bizfileonline.sos.ca.gov/search/business" TargetMode="External"/><Relationship Id="rId5" Type="http://schemas.openxmlformats.org/officeDocument/2006/relationships/image" Target="../media/image5.jpg"/><Relationship Id="rId10" Type="http://schemas.openxmlformats.org/officeDocument/2006/relationships/image" Target="../media/image4.png"/><Relationship Id="rId4" Type="http://schemas.openxmlformats.org/officeDocument/2006/relationships/notesSlide" Target="../notesSlides/notesSlide15.xml"/><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hyperlink" Target="https://www.irs.gov/forms-pubs/about-form-990" TargetMode="External"/><Relationship Id="rId3" Type="http://schemas.openxmlformats.org/officeDocument/2006/relationships/slideLayout" Target="../slideLayouts/slideLayout2.xml"/><Relationship Id="rId7" Type="http://schemas.openxmlformats.org/officeDocument/2006/relationships/hyperlink" Target="https://www.sandiego.gov/sites/default/files/eoc-workforce-report_0.pdf"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sandiego.gov/sites/default/files/cert-drug-free-workplace_0.pdf" TargetMode="External"/><Relationship Id="rId11" Type="http://schemas.openxmlformats.org/officeDocument/2006/relationships/image" Target="../media/image4.png"/><Relationship Id="rId5" Type="http://schemas.openxmlformats.org/officeDocument/2006/relationships/image" Target="../media/image5.jpg"/><Relationship Id="rId10" Type="http://schemas.openxmlformats.org/officeDocument/2006/relationships/image" Target="../media/image18.jpeg"/><Relationship Id="rId4" Type="http://schemas.openxmlformats.org/officeDocument/2006/relationships/notesSlide" Target="../notesSlides/notesSlide16.xml"/><Relationship Id="rId9" Type="http://schemas.openxmlformats.org/officeDocument/2006/relationships/hyperlink" Target="https://www.irs.gov/pub/irs-pdf/fw9.pdf"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0.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9.png"/><Relationship Id="rId5" Type="http://schemas.openxmlformats.org/officeDocument/2006/relationships/image" Target="../media/image5.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0.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9.png"/><Relationship Id="rId5" Type="http://schemas.openxmlformats.org/officeDocument/2006/relationships/image" Target="../media/image5.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0.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9.png"/><Relationship Id="rId5" Type="http://schemas.openxmlformats.org/officeDocument/2006/relationships/image" Target="../media/image5.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docs.sandiego.gov/councilpolicies/cpd_100-06.pdf" TargetMode="External"/><Relationship Id="rId5" Type="http://schemas.openxmlformats.org/officeDocument/2006/relationships/image" Target="../media/image5.jp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hyperlink" Target="https://www.sandiego.gov/citycouncil" TargetMode="External"/><Relationship Id="rId13" Type="http://schemas.openxmlformats.org/officeDocument/2006/relationships/hyperlink" Target="mailto:CPPS@sandiego.gov" TargetMode="External"/><Relationship Id="rId3" Type="http://schemas.microsoft.com/office/2007/relationships/media" Target="../media/media21.m4a"/><Relationship Id="rId7" Type="http://schemas.openxmlformats.org/officeDocument/2006/relationships/image" Target="../media/image5.jpg"/><Relationship Id="rId12" Type="http://schemas.openxmlformats.org/officeDocument/2006/relationships/hyperlink" Target="mailto:ACCF@sandiego.gov" TargetMode="External"/><Relationship Id="rId2" Type="http://schemas.openxmlformats.org/officeDocument/2006/relationships/audio" Target="../media/media20.m4a"/><Relationship Id="rId16" Type="http://schemas.openxmlformats.org/officeDocument/2006/relationships/image" Target="../media/image4.png"/><Relationship Id="rId1" Type="http://schemas.microsoft.com/office/2007/relationships/media" Target="../media/media20.m4a"/><Relationship Id="rId6" Type="http://schemas.openxmlformats.org/officeDocument/2006/relationships/notesSlide" Target="../notesSlides/notesSlide20.xml"/><Relationship Id="rId11" Type="http://schemas.openxmlformats.org/officeDocument/2006/relationships/image" Target="../media/image21.jpeg"/><Relationship Id="rId5" Type="http://schemas.openxmlformats.org/officeDocument/2006/relationships/slideLayout" Target="../slideLayouts/slideLayout2.xml"/><Relationship Id="rId15" Type="http://schemas.openxmlformats.org/officeDocument/2006/relationships/hyperlink" Target="mailto:EdwardsA@sandiego.gov" TargetMode="External"/><Relationship Id="rId10" Type="http://schemas.openxmlformats.org/officeDocument/2006/relationships/hyperlink" Target="https://www.sandiego.gov/citycouncil/ACCF" TargetMode="External"/><Relationship Id="rId4" Type="http://schemas.openxmlformats.org/officeDocument/2006/relationships/audio" Target="../media/media21.m4a"/><Relationship Id="rId9" Type="http://schemas.openxmlformats.org/officeDocument/2006/relationships/hyperlink" Target="https://www.sandiego.gov/citycouncil/cpps" TargetMode="External"/><Relationship Id="rId14" Type="http://schemas.openxmlformats.org/officeDocument/2006/relationships/hyperlink" Target="mailto:Mbielecki@sandiego.gov"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e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5.jpg"/><Relationship Id="rId4" Type="http://schemas.openxmlformats.org/officeDocument/2006/relationships/notesSlide" Target="../notesSlides/notesSlide4.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3.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5.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3.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5.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3.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5.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3.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5.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3.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5.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99D6"/>
        </a:solidFill>
        <a:effectLst/>
      </p:bgPr>
    </p:bg>
    <p:spTree>
      <p:nvGrpSpPr>
        <p:cNvPr id="1" name=""/>
        <p:cNvGrpSpPr/>
        <p:nvPr/>
      </p:nvGrpSpPr>
      <p:grpSpPr>
        <a:xfrm>
          <a:off x="0" y="0"/>
          <a:ext cx="0" cy="0"/>
          <a:chOff x="0" y="0"/>
          <a:chExt cx="0" cy="0"/>
        </a:xfrm>
      </p:grpSpPr>
      <p:pic>
        <p:nvPicPr>
          <p:cNvPr id="6" name="Picture 5" descr="Journey to Aztlan by Jamex de la Torre and Einar de la Torre">
            <a:extLst>
              <a:ext uri="{FF2B5EF4-FFF2-40B4-BE49-F238E27FC236}">
                <a16:creationId xmlns:a16="http://schemas.microsoft.com/office/drawing/2014/main" id="{1785ADB6-DC0A-4885-8690-C9550C4FE85B}"/>
              </a:ext>
            </a:extLst>
          </p:cNvPr>
          <p:cNvPicPr/>
          <p:nvPr/>
        </p:nvPicPr>
        <p:blipFill rotWithShape="1">
          <a:blip r:embed="rId5">
            <a:extLst>
              <a:ext uri="{28A0092B-C50C-407E-A947-70E740481C1C}">
                <a14:useLocalDpi xmlns:a14="http://schemas.microsoft.com/office/drawing/2010/main" val="0"/>
              </a:ext>
            </a:extLst>
          </a:blip>
          <a:srcRect t="7407" r="2" b="8826"/>
          <a:stretch/>
        </p:blipFill>
        <p:spPr bwMode="auto">
          <a:xfrm>
            <a:off x="4028495" y="10"/>
            <a:ext cx="6029905" cy="3813647"/>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p:spPr>
      </p:pic>
      <p:pic>
        <p:nvPicPr>
          <p:cNvPr id="8" name="Picture 7">
            <a:extLst>
              <a:ext uri="{FF2B5EF4-FFF2-40B4-BE49-F238E27FC236}">
                <a16:creationId xmlns:a16="http://schemas.microsoft.com/office/drawing/2014/main" id="{AFE96FA3-763C-4095-B643-47A7AFFB2E80}"/>
              </a:ext>
            </a:extLst>
          </p:cNvPr>
          <p:cNvPicPr>
            <a:picLocks noChangeAspect="1"/>
          </p:cNvPicPr>
          <p:nvPr/>
        </p:nvPicPr>
        <p:blipFill rotWithShape="1">
          <a:blip r:embed="rId6">
            <a:extLst>
              <a:ext uri="{28A0092B-C50C-407E-A947-70E740481C1C}">
                <a14:useLocalDpi xmlns:a14="http://schemas.microsoft.com/office/drawing/2010/main" val="0"/>
              </a:ext>
            </a:extLst>
          </a:blip>
          <a:srcRect t="1851" r="2" b="3044"/>
          <a:stretch/>
        </p:blipFill>
        <p:spPr>
          <a:xfrm>
            <a:off x="4028495" y="3958742"/>
            <a:ext cx="6029905" cy="3813658"/>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p:cNvSpPr>
            <a:spLocks noGrp="1"/>
          </p:cNvSpPr>
          <p:nvPr>
            <p:ph type="ctrTitle"/>
          </p:nvPr>
        </p:nvSpPr>
        <p:spPr>
          <a:xfrm>
            <a:off x="362102" y="1863090"/>
            <a:ext cx="4140736" cy="2852165"/>
          </a:xfrm>
        </p:spPr>
        <p:txBody>
          <a:bodyPr>
            <a:normAutofit fontScale="90000"/>
          </a:bodyPr>
          <a:lstStyle/>
          <a:p>
            <a:pPr algn="l">
              <a:lnSpc>
                <a:spcPct val="100000"/>
              </a:lnSpc>
            </a:pPr>
            <a:r>
              <a:rPr lang="en-US" sz="5300" b="1" dirty="0">
                <a:solidFill>
                  <a:schemeClr val="bg1"/>
                </a:solidFill>
                <a:latin typeface="Garamond" panose="02020404030301010803" pitchFamily="18" charset="0"/>
                <a:ea typeface="Open Sans Semibold" panose="020B0706030804020204" pitchFamily="34" charset="0"/>
                <a:cs typeface="Open Sans Semibold" panose="020B0706030804020204" pitchFamily="34" charset="0"/>
              </a:rPr>
              <a:t>Council Office</a:t>
            </a:r>
            <a:br>
              <a:rPr lang="en-US" sz="5300" b="1" dirty="0">
                <a:solidFill>
                  <a:schemeClr val="bg1"/>
                </a:solidFill>
                <a:latin typeface="Garamond" panose="02020404030301010803" pitchFamily="18" charset="0"/>
                <a:ea typeface="Open Sans Semibold" panose="020B0706030804020204" pitchFamily="34" charset="0"/>
                <a:cs typeface="Open Sans Semibold" panose="020B0706030804020204" pitchFamily="34" charset="0"/>
              </a:rPr>
            </a:br>
            <a:r>
              <a:rPr lang="en-US" sz="5300" b="1" dirty="0">
                <a:solidFill>
                  <a:schemeClr val="bg1"/>
                </a:solidFill>
                <a:latin typeface="Garamond" panose="02020404030301010803" pitchFamily="18" charset="0"/>
                <a:ea typeface="Open Sans Semibold" panose="020B0706030804020204" pitchFamily="34" charset="0"/>
                <a:cs typeface="Open Sans Semibold" panose="020B0706030804020204" pitchFamily="34" charset="0"/>
              </a:rPr>
              <a:t>CPPS &amp; ACCF Funding</a:t>
            </a:r>
            <a:br>
              <a:rPr lang="en-US" sz="4800" b="1" dirty="0">
                <a:solidFill>
                  <a:schemeClr val="bg1"/>
                </a:solidFill>
                <a:latin typeface="Garamond" panose="02020404030301010803" pitchFamily="18" charset="0"/>
                <a:ea typeface="Open Sans Semibold" panose="020B0706030804020204" pitchFamily="34" charset="0"/>
                <a:cs typeface="Open Sans Semibold" panose="020B0706030804020204" pitchFamily="34" charset="0"/>
              </a:rPr>
            </a:br>
            <a:br>
              <a:rPr lang="en-US" sz="2900" b="1" dirty="0">
                <a:solidFill>
                  <a:schemeClr val="bg1"/>
                </a:solidFill>
                <a:latin typeface="Garamond" panose="02020404030301010803" pitchFamily="18" charset="0"/>
                <a:ea typeface="Open Sans Semibold" panose="020B0706030804020204" pitchFamily="34" charset="0"/>
                <a:cs typeface="Open Sans Semibold" panose="020B0706030804020204" pitchFamily="34" charset="0"/>
              </a:rPr>
            </a:br>
            <a:r>
              <a:rPr lang="en-US" sz="2900" b="1" dirty="0">
                <a:solidFill>
                  <a:schemeClr val="bg1"/>
                </a:solidFill>
                <a:latin typeface="Garamond" panose="02020404030301010803" pitchFamily="18" charset="0"/>
                <a:ea typeface="Open Sans Semibold" panose="020B0706030804020204" pitchFamily="34" charset="0"/>
                <a:cs typeface="Open Sans Semibold" panose="020B0706030804020204" pitchFamily="34" charset="0"/>
              </a:rPr>
              <a:t>Fiscal Year 2025</a:t>
            </a:r>
          </a:p>
        </p:txBody>
      </p:sp>
      <p:sp>
        <p:nvSpPr>
          <p:cNvPr id="3" name="Subtitle 2"/>
          <p:cNvSpPr>
            <a:spLocks noGrp="1"/>
          </p:cNvSpPr>
          <p:nvPr>
            <p:ph type="subTitle" idx="1"/>
          </p:nvPr>
        </p:nvSpPr>
        <p:spPr>
          <a:xfrm>
            <a:off x="362102" y="5109057"/>
            <a:ext cx="4255618" cy="1513027"/>
          </a:xfrm>
        </p:spPr>
        <p:txBody>
          <a:bodyPr>
            <a:normAutofit/>
          </a:bodyPr>
          <a:lstStyle/>
          <a:p>
            <a:pPr algn="l"/>
            <a:r>
              <a:rPr lang="en-US" sz="2600" b="1" dirty="0">
                <a:solidFill>
                  <a:schemeClr val="bg1"/>
                </a:solidFill>
                <a:latin typeface="Garamond" panose="02020404030301010803" pitchFamily="18" charset="0"/>
              </a:rPr>
              <a:t>Council Administration </a:t>
            </a:r>
          </a:p>
          <a:p>
            <a:pPr algn="l"/>
            <a:r>
              <a:rPr lang="en-US" sz="2000" b="1" dirty="0">
                <a:solidFill>
                  <a:schemeClr val="bg1"/>
                </a:solidFill>
                <a:latin typeface="Garamond" panose="02020404030301010803" pitchFamily="18" charset="0"/>
              </a:rPr>
              <a:t>Abigail Edwards, Grants Manager</a:t>
            </a:r>
          </a:p>
          <a:p>
            <a:pPr algn="l"/>
            <a:r>
              <a:rPr lang="en-US" sz="2000" b="1" dirty="0">
                <a:solidFill>
                  <a:schemeClr val="bg1"/>
                </a:solidFill>
                <a:latin typeface="Garamond" panose="02020404030301010803" pitchFamily="18" charset="0"/>
              </a:rPr>
              <a:t>Malachi Bielecki, Grants Coordinator</a:t>
            </a:r>
          </a:p>
          <a:p>
            <a:pPr algn="l"/>
            <a:endParaRPr lang="en-US" sz="2200" b="1" dirty="0">
              <a:solidFill>
                <a:schemeClr val="bg1"/>
              </a:solidFill>
              <a:latin typeface="Garamond" panose="02020404030301010803" pitchFamily="18" charset="0"/>
            </a:endParaRPr>
          </a:p>
        </p:txBody>
      </p:sp>
      <p:pic>
        <p:nvPicPr>
          <p:cNvPr id="11" name="Picture 10" descr="Logo&#10;&#10;Description automatically generated">
            <a:extLst>
              <a:ext uri="{FF2B5EF4-FFF2-40B4-BE49-F238E27FC236}">
                <a16:creationId xmlns:a16="http://schemas.microsoft.com/office/drawing/2014/main" id="{7BDFDC14-F643-4DA8-988B-D9ADDB944D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2102" y="342705"/>
            <a:ext cx="982988" cy="776682"/>
          </a:xfrm>
          <a:prstGeom prst="rect">
            <a:avLst/>
          </a:prstGeom>
        </p:spPr>
      </p:pic>
      <p:pic>
        <p:nvPicPr>
          <p:cNvPr id="13" name="Audio 12">
            <a:hlinkClick r:id="" action="ppaction://media"/>
            <a:extLst>
              <a:ext uri="{FF2B5EF4-FFF2-40B4-BE49-F238E27FC236}">
                <a16:creationId xmlns:a16="http://schemas.microsoft.com/office/drawing/2014/main" id="{B191A073-6E9F-832B-1850-5CE92C90709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41250" t="-141250" r="-141250" b="-141250"/>
          <a:stretch>
            <a:fillRect/>
          </a:stretch>
        </p:blipFill>
        <p:spPr>
          <a:xfrm>
            <a:off x="7633411" y="5347411"/>
            <a:ext cx="2331720" cy="2331720"/>
          </a:xfrm>
          <a:prstGeom prst="ellipse">
            <a:avLst/>
          </a:prstGeom>
        </p:spPr>
      </p:pic>
    </p:spTree>
    <p:extLst>
      <p:ext uri="{BB962C8B-B14F-4D97-AF65-F5344CB8AC3E}">
        <p14:creationId xmlns:p14="http://schemas.microsoft.com/office/powerpoint/2010/main" val="3460213781"/>
      </p:ext>
    </p:extLst>
  </p:cSld>
  <p:clrMapOvr>
    <a:masterClrMapping/>
  </p:clrMapOvr>
  <mc:AlternateContent xmlns:mc="http://schemas.openxmlformats.org/markup-compatibility/2006">
    <mc:Choice xmlns:p14="http://schemas.microsoft.com/office/powerpoint/2010/main" Requires="p14">
      <p:transition spd="slow" p14:dur="2000" advTm="27119"/>
    </mc:Choice>
    <mc:Fallback>
      <p:transition spd="slow" advTm="27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262" y="2082761"/>
            <a:ext cx="9544118" cy="3145270"/>
          </a:xfrm>
        </p:spPr>
        <p:txBody>
          <a:bodyPr>
            <a:noAutofit/>
          </a:bodyPr>
          <a:lstStyle/>
          <a:p>
            <a:pPr>
              <a:lnSpc>
                <a:spcPct val="120000"/>
              </a:lnSpc>
            </a:pPr>
            <a:r>
              <a:rPr lang="en-US" sz="1800" b="1" dirty="0">
                <a:latin typeface="Open Sans" panose="020B0606030504020204" pitchFamily="34" charset="0"/>
                <a:ea typeface="Open Sans" panose="020B0606030504020204" pitchFamily="34" charset="0"/>
                <a:cs typeface="Open Sans" panose="020B0606030504020204" pitchFamily="34" charset="0"/>
              </a:rPr>
              <a:t>La Jolla Music Society: </a:t>
            </a:r>
            <a:r>
              <a:rPr lang="en-US" sz="1800" dirty="0">
                <a:latin typeface="Open Sans" panose="020B0606030504020204" pitchFamily="34" charset="0"/>
                <a:ea typeface="Open Sans" panose="020B0606030504020204" pitchFamily="34" charset="0"/>
                <a:cs typeface="Open Sans" panose="020B0606030504020204" pitchFamily="34" charset="0"/>
              </a:rPr>
              <a:t>Community Arts Open House</a:t>
            </a:r>
          </a:p>
          <a:p>
            <a:pPr>
              <a:lnSpc>
                <a:spcPct val="120000"/>
              </a:lnSpc>
            </a:pPr>
            <a:r>
              <a:rPr lang="en-US" sz="1800" b="1" dirty="0">
                <a:latin typeface="Open Sans" panose="020B0606030504020204" pitchFamily="34" charset="0"/>
                <a:ea typeface="Open Sans" panose="020B0606030504020204" pitchFamily="34" charset="0"/>
                <a:cs typeface="Open Sans" panose="020B0606030504020204" pitchFamily="34" charset="0"/>
              </a:rPr>
              <a:t>Kyoto Symposium Organization: </a:t>
            </a:r>
            <a:r>
              <a:rPr lang="en-US" sz="1800" dirty="0">
                <a:latin typeface="Open Sans" panose="020B0606030504020204" pitchFamily="34" charset="0"/>
                <a:ea typeface="Open Sans" panose="020B0606030504020204" pitchFamily="34" charset="0"/>
                <a:cs typeface="Open Sans" panose="020B0606030504020204" pitchFamily="34" charset="0"/>
              </a:rPr>
              <a:t>Kyoto Prize Symposium (KPS)</a:t>
            </a:r>
            <a:endParaRPr lang="en-US" sz="1800" b="1"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r>
              <a:rPr lang="en-US" sz="1800" b="1" dirty="0">
                <a:latin typeface="Open Sans" panose="020B0606030504020204" pitchFamily="34" charset="0"/>
                <a:ea typeface="Open Sans" panose="020B0606030504020204" pitchFamily="34" charset="0"/>
                <a:cs typeface="Open Sans" panose="020B0606030504020204" pitchFamily="34" charset="0"/>
              </a:rPr>
              <a:t>Scripps Ranch High School Softball Booster Club: </a:t>
            </a:r>
            <a:r>
              <a:rPr lang="en-US" sz="1800" dirty="0">
                <a:latin typeface="Open Sans" panose="020B0606030504020204" pitchFamily="34" charset="0"/>
                <a:ea typeface="Open Sans" panose="020B0606030504020204" pitchFamily="34" charset="0"/>
                <a:cs typeface="Open Sans" panose="020B0606030504020204" pitchFamily="34" charset="0"/>
              </a:rPr>
              <a:t>Equipment and Capital Improvements</a:t>
            </a:r>
          </a:p>
          <a:p>
            <a:pPr>
              <a:lnSpc>
                <a:spcPct val="120000"/>
              </a:lnSpc>
            </a:pPr>
            <a:r>
              <a:rPr lang="en-US" sz="1800" b="1" dirty="0">
                <a:latin typeface="Open Sans" panose="020B0606030504020204" pitchFamily="34" charset="0"/>
                <a:ea typeface="Open Sans" panose="020B0606030504020204" pitchFamily="34" charset="0"/>
                <a:cs typeface="Open Sans" panose="020B0606030504020204" pitchFamily="34" charset="0"/>
              </a:rPr>
              <a:t>Mama’s Kitchen: </a:t>
            </a:r>
            <a:r>
              <a:rPr lang="en-US" sz="1800" dirty="0">
                <a:latin typeface="Open Sans" panose="020B0606030504020204" pitchFamily="34" charset="0"/>
                <a:ea typeface="Open Sans" panose="020B0606030504020204" pitchFamily="34" charset="0"/>
                <a:cs typeface="Open Sans" panose="020B0606030504020204" pitchFamily="34" charset="0"/>
              </a:rPr>
              <a:t>Medically Tailored Meal Service</a:t>
            </a:r>
          </a:p>
          <a:p>
            <a:pPr>
              <a:lnSpc>
                <a:spcPct val="120000"/>
              </a:lnSpc>
            </a:pPr>
            <a:r>
              <a:rPr lang="en-US" sz="1800" b="1" dirty="0">
                <a:latin typeface="Open Sans" panose="020B0606030504020204" pitchFamily="34" charset="0"/>
                <a:ea typeface="Open Sans" panose="020B0606030504020204" pitchFamily="34" charset="0"/>
                <a:cs typeface="Open Sans" panose="020B0606030504020204" pitchFamily="34" charset="0"/>
              </a:rPr>
              <a:t>Business for Good: </a:t>
            </a:r>
            <a:r>
              <a:rPr lang="en-US" sz="1800" dirty="0">
                <a:latin typeface="Open Sans" panose="020B0606030504020204" pitchFamily="34" charset="0"/>
                <a:ea typeface="Open Sans" panose="020B0606030504020204" pitchFamily="34" charset="0"/>
                <a:cs typeface="Open Sans" panose="020B0606030504020204" pitchFamily="34" charset="0"/>
              </a:rPr>
              <a:t>Doing Business for Good Summit</a:t>
            </a:r>
            <a:endParaRPr lang="en-US" sz="1800" b="1"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buNone/>
            </a:pPr>
            <a:endParaRPr lang="en-US" sz="18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2054" name="Picture 6" descr="Image result for biocom festival of science and engineering">
            <a:extLst>
              <a:ext uri="{FF2B5EF4-FFF2-40B4-BE49-F238E27FC236}">
                <a16:creationId xmlns:a16="http://schemas.microsoft.com/office/drawing/2014/main" id="{66D273B9-4EE8-4AF7-8814-6AB17D9E6A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0186" y="5226408"/>
            <a:ext cx="3059079" cy="19226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5" name="TextBox 4"/>
          <p:cNvSpPr txBox="1"/>
          <p:nvPr/>
        </p:nvSpPr>
        <p:spPr>
          <a:xfrm>
            <a:off x="354262" y="1041832"/>
            <a:ext cx="9021750" cy="523220"/>
          </a:xfrm>
          <a:prstGeom prst="rect">
            <a:avLst/>
          </a:prstGeom>
          <a:noFill/>
        </p:spPr>
        <p:txBody>
          <a:bodyPr wrap="squar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CPPS Projects/Programs/Events</a:t>
            </a:r>
          </a:p>
        </p:txBody>
      </p:sp>
      <p:sp>
        <p:nvSpPr>
          <p:cNvPr id="6" name="TextBox 5"/>
          <p:cNvSpPr txBox="1"/>
          <p:nvPr/>
        </p:nvSpPr>
        <p:spPr>
          <a:xfrm>
            <a:off x="354228" y="1565052"/>
            <a:ext cx="8764338" cy="461665"/>
          </a:xfrm>
          <a:prstGeom prst="rect">
            <a:avLst/>
          </a:prstGeom>
          <a:noFill/>
        </p:spPr>
        <p:txBody>
          <a:bodyPr wrap="square" rtlCol="0">
            <a:spAutoFit/>
          </a:bodyPr>
          <a:lstStyle/>
          <a:p>
            <a:r>
              <a:rPr lang="en-US" sz="240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Examples from FY24</a:t>
            </a:r>
          </a:p>
        </p:txBody>
      </p:sp>
      <p:pic>
        <p:nvPicPr>
          <p:cNvPr id="10" name="Picture 9">
            <a:extLst>
              <a:ext uri="{FF2B5EF4-FFF2-40B4-BE49-F238E27FC236}">
                <a16:creationId xmlns:a16="http://schemas.microsoft.com/office/drawing/2014/main" id="{2B064F94-0333-436C-9B07-905344F62A04}"/>
              </a:ext>
            </a:extLst>
          </p:cNvPr>
          <p:cNvPicPr>
            <a:picLocks noChangeAspect="1"/>
          </p:cNvPicPr>
          <p:nvPr/>
        </p:nvPicPr>
        <p:blipFill rotWithShape="1">
          <a:blip r:embed="rId7"/>
          <a:srcRect l="5067"/>
          <a:stretch/>
        </p:blipFill>
        <p:spPr>
          <a:xfrm>
            <a:off x="643572" y="5228032"/>
            <a:ext cx="3505517" cy="1921008"/>
          </a:xfrm>
          <a:prstGeom prst="rect">
            <a:avLst/>
          </a:prstGeom>
        </p:spPr>
      </p:pic>
      <p:pic>
        <p:nvPicPr>
          <p:cNvPr id="8" name="Audio 7">
            <a:hlinkClick r:id="" action="ppaction://media"/>
            <a:extLst>
              <a:ext uri="{FF2B5EF4-FFF2-40B4-BE49-F238E27FC236}">
                <a16:creationId xmlns:a16="http://schemas.microsoft.com/office/drawing/2014/main" id="{6234F40E-77A7-2A16-15A7-FF9ECAF27BD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41250" t="-141250" r="-141250" b="-141250"/>
          <a:stretch>
            <a:fillRect/>
          </a:stretch>
        </p:blipFill>
        <p:spPr>
          <a:xfrm>
            <a:off x="7633411" y="5347411"/>
            <a:ext cx="2331720" cy="2331720"/>
          </a:xfrm>
          <a:prstGeom prst="ellipse">
            <a:avLst/>
          </a:prstGeom>
        </p:spPr>
      </p:pic>
    </p:spTree>
    <p:extLst>
      <p:ext uri="{BB962C8B-B14F-4D97-AF65-F5344CB8AC3E}">
        <p14:creationId xmlns:p14="http://schemas.microsoft.com/office/powerpoint/2010/main" val="3661282068"/>
      </p:ext>
    </p:extLst>
  </p:cSld>
  <p:clrMapOvr>
    <a:masterClrMapping/>
  </p:clrMapOvr>
  <mc:AlternateContent xmlns:mc="http://schemas.openxmlformats.org/markup-compatibility/2006">
    <mc:Choice xmlns:p14="http://schemas.microsoft.com/office/powerpoint/2010/main" Requires="p14">
      <p:transition spd="slow" p14:dur="2000" advTm="16236"/>
    </mc:Choice>
    <mc:Fallback>
      <p:transition spd="slow" advTm="16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5" name="TextBox 4"/>
          <p:cNvSpPr txBox="1"/>
          <p:nvPr/>
        </p:nvSpPr>
        <p:spPr>
          <a:xfrm>
            <a:off x="354262" y="1041832"/>
            <a:ext cx="9021750" cy="523220"/>
          </a:xfrm>
          <a:prstGeom prst="rect">
            <a:avLst/>
          </a:prstGeom>
          <a:noFill/>
        </p:spPr>
        <p:txBody>
          <a:bodyPr wrap="squar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CPPS Application</a:t>
            </a:r>
          </a:p>
        </p:txBody>
      </p:sp>
      <p:sp>
        <p:nvSpPr>
          <p:cNvPr id="6" name="TextBox 5"/>
          <p:cNvSpPr txBox="1"/>
          <p:nvPr/>
        </p:nvSpPr>
        <p:spPr>
          <a:xfrm>
            <a:off x="340927" y="1586214"/>
            <a:ext cx="8764338" cy="461665"/>
          </a:xfrm>
          <a:prstGeom prst="rect">
            <a:avLst/>
          </a:prstGeom>
          <a:noFill/>
        </p:spPr>
        <p:txBody>
          <a:bodyPr wrap="square" rtlCol="0">
            <a:spAutoFit/>
          </a:bodyPr>
          <a:lstStyle/>
          <a:p>
            <a:r>
              <a:rPr lang="en-US" sz="240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Pre-Application</a:t>
            </a:r>
          </a:p>
        </p:txBody>
      </p:sp>
      <p:sp>
        <p:nvSpPr>
          <p:cNvPr id="4" name="Content Placeholder 3">
            <a:extLst>
              <a:ext uri="{FF2B5EF4-FFF2-40B4-BE49-F238E27FC236}">
                <a16:creationId xmlns:a16="http://schemas.microsoft.com/office/drawing/2014/main" id="{22B44E00-2CE6-4F0E-9009-AC94B39A09BB}"/>
              </a:ext>
            </a:extLst>
          </p:cNvPr>
          <p:cNvSpPr>
            <a:spLocks noGrp="1"/>
          </p:cNvSpPr>
          <p:nvPr>
            <p:ph idx="1"/>
          </p:nvPr>
        </p:nvSpPr>
        <p:spPr/>
        <p:txBody>
          <a:bodyPr/>
          <a:lstStyle/>
          <a:p>
            <a:pPr marL="0" indent="0">
              <a:buNone/>
            </a:pPr>
            <a:r>
              <a:rPr lang="en-US" dirty="0"/>
              <a:t> </a:t>
            </a:r>
          </a:p>
        </p:txBody>
      </p:sp>
      <p:sp>
        <p:nvSpPr>
          <p:cNvPr id="3" name="TextBox 2">
            <a:extLst>
              <a:ext uri="{FF2B5EF4-FFF2-40B4-BE49-F238E27FC236}">
                <a16:creationId xmlns:a16="http://schemas.microsoft.com/office/drawing/2014/main" id="{DEE7162D-3EF6-4DBC-96AD-B89A5FBC0F64}"/>
              </a:ext>
            </a:extLst>
          </p:cNvPr>
          <p:cNvSpPr txBox="1"/>
          <p:nvPr/>
        </p:nvSpPr>
        <p:spPr>
          <a:xfrm>
            <a:off x="-152402" y="2111763"/>
            <a:ext cx="7734301" cy="4524315"/>
          </a:xfrm>
          <a:prstGeom prst="rect">
            <a:avLst/>
          </a:prstGeom>
          <a:noFill/>
        </p:spPr>
        <p:txBody>
          <a:bodyPr wrap="square" rtlCol="0">
            <a:spAutoFit/>
          </a:bodyPr>
          <a:lstStyle/>
          <a:p>
            <a:pPr marL="800100" lvl="1" indent="-342900">
              <a:spcBef>
                <a:spcPts val="600"/>
              </a:spcBef>
              <a:spcAft>
                <a:spcPts val="6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We recommend contacting the </a:t>
            </a:r>
            <a:r>
              <a:rPr lang="en-US" sz="2200" dirty="0">
                <a:latin typeface="Open Sans" panose="020B0606030504020204" pitchFamily="34" charset="0"/>
                <a:ea typeface="Open Sans" panose="020B0606030504020204" pitchFamily="34" charset="0"/>
                <a:cs typeface="Open Sans" panose="020B0606030504020204" pitchFamily="34" charset="0"/>
                <a:hlinkClick r:id="rId6"/>
              </a:rPr>
              <a:t>Council Office(s)</a:t>
            </a:r>
            <a:r>
              <a:rPr lang="en-US" sz="2200" dirty="0">
                <a:latin typeface="Open Sans" panose="020B0606030504020204" pitchFamily="34" charset="0"/>
                <a:ea typeface="Open Sans" panose="020B0606030504020204" pitchFamily="34" charset="0"/>
                <a:cs typeface="Open Sans" panose="020B0606030504020204" pitchFamily="34" charset="0"/>
              </a:rPr>
              <a:t> that the organization will be requesting funding from to learn more about their funding priorities. </a:t>
            </a:r>
          </a:p>
          <a:p>
            <a:pPr marL="1257300" lvl="2" indent="-342900">
              <a:spcBef>
                <a:spcPts val="600"/>
              </a:spcBef>
              <a:spcAft>
                <a:spcPts val="6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hlinkClick r:id="rId7"/>
              </a:rPr>
              <a:t>CPPS/ACCF representatives </a:t>
            </a:r>
            <a:endParaRPr lang="en-US" sz="2200" dirty="0">
              <a:latin typeface="Open Sans" panose="020B0606030504020204" pitchFamily="34" charset="0"/>
              <a:ea typeface="Open Sans" panose="020B0606030504020204" pitchFamily="34" charset="0"/>
              <a:cs typeface="Open Sans" panose="020B0606030504020204" pitchFamily="34" charset="0"/>
            </a:endParaRPr>
          </a:p>
          <a:p>
            <a:pPr marL="800100" lvl="1" indent="-342900">
              <a:spcBef>
                <a:spcPts val="600"/>
              </a:spcBef>
              <a:spcAft>
                <a:spcPts val="6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Ensure that the organization can meet all standards required by </a:t>
            </a:r>
            <a:r>
              <a:rPr lang="en-US" sz="2200" dirty="0">
                <a:latin typeface="Open Sans" panose="020B0606030504020204" pitchFamily="34" charset="0"/>
                <a:ea typeface="Open Sans" panose="020B0606030504020204" pitchFamily="34" charset="0"/>
                <a:cs typeface="Open Sans" panose="020B0606030504020204" pitchFamily="34" charset="0"/>
                <a:hlinkClick r:id="rId8"/>
              </a:rPr>
              <a:t>Council Policy 100-06</a:t>
            </a:r>
            <a:r>
              <a:rPr lang="en-US" sz="2200" dirty="0">
                <a:latin typeface="Open Sans" panose="020B0606030504020204" pitchFamily="34" charset="0"/>
                <a:ea typeface="Open Sans" panose="020B0606030504020204" pitchFamily="34" charset="0"/>
                <a:cs typeface="Open Sans" panose="020B0606030504020204" pitchFamily="34" charset="0"/>
              </a:rPr>
              <a:t>. </a:t>
            </a:r>
          </a:p>
          <a:p>
            <a:pPr marL="1257300" lvl="2" indent="-342900">
              <a:spcBef>
                <a:spcPts val="600"/>
              </a:spcBef>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The organization must be in good standing no later than the time of application submission. </a:t>
            </a:r>
          </a:p>
          <a:p>
            <a:pPr marL="800100" lvl="1" indent="-342900">
              <a:spcBef>
                <a:spcPts val="600"/>
              </a:spcBef>
              <a:spcAft>
                <a:spcPts val="6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Recognize that applying for CPPS funding does not guarantee that an organization will receive funding. </a:t>
            </a:r>
          </a:p>
          <a:p>
            <a:pPr marL="742950" lvl="1" indent="-285750">
              <a:spcBef>
                <a:spcPts val="600"/>
              </a:spcBef>
              <a:spcAft>
                <a:spcPts val="600"/>
              </a:spcAft>
              <a:buFont typeface="Arial" panose="020B0604020202020204" pitchFamily="34" charset="0"/>
              <a:buChar char="•"/>
            </a:pPr>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8" name="Picture 4" descr="Related image">
            <a:extLst>
              <a:ext uri="{FF2B5EF4-FFF2-40B4-BE49-F238E27FC236}">
                <a16:creationId xmlns:a16="http://schemas.microsoft.com/office/drawing/2014/main" id="{38D4D841-74AF-4E27-942A-CF91A76873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1899" y="3249307"/>
            <a:ext cx="2430773" cy="2570986"/>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B8C61419-CA82-1314-D966-742EDF4D0A3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41250" t="-141250" r="-141250" b="-141250"/>
          <a:stretch>
            <a:fillRect/>
          </a:stretch>
        </p:blipFill>
        <p:spPr>
          <a:xfrm>
            <a:off x="7633411" y="5347411"/>
            <a:ext cx="2331720" cy="2331720"/>
          </a:xfrm>
          <a:prstGeom prst="ellipse">
            <a:avLst/>
          </a:prstGeom>
        </p:spPr>
      </p:pic>
    </p:spTree>
    <p:extLst>
      <p:ext uri="{BB962C8B-B14F-4D97-AF65-F5344CB8AC3E}">
        <p14:creationId xmlns:p14="http://schemas.microsoft.com/office/powerpoint/2010/main" val="3819449098"/>
      </p:ext>
    </p:extLst>
  </p:cSld>
  <p:clrMapOvr>
    <a:masterClrMapping/>
  </p:clrMapOvr>
  <mc:AlternateContent xmlns:mc="http://schemas.openxmlformats.org/markup-compatibility/2006">
    <mc:Choice xmlns:p14="http://schemas.microsoft.com/office/powerpoint/2010/main" Requires="p14">
      <p:transition spd="slow" p14:dur="2000" advTm="45275"/>
    </mc:Choice>
    <mc:Fallback>
      <p:transition spd="slow" advTm="45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5" name="TextBox 4"/>
          <p:cNvSpPr txBox="1"/>
          <p:nvPr/>
        </p:nvSpPr>
        <p:spPr>
          <a:xfrm>
            <a:off x="354262" y="1041832"/>
            <a:ext cx="9021750" cy="523220"/>
          </a:xfrm>
          <a:prstGeom prst="rect">
            <a:avLst/>
          </a:prstGeom>
          <a:noFill/>
        </p:spPr>
        <p:txBody>
          <a:bodyPr wrap="squar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CPPS Application</a:t>
            </a:r>
          </a:p>
        </p:txBody>
      </p:sp>
      <p:sp>
        <p:nvSpPr>
          <p:cNvPr id="6" name="TextBox 5"/>
          <p:cNvSpPr txBox="1"/>
          <p:nvPr/>
        </p:nvSpPr>
        <p:spPr>
          <a:xfrm>
            <a:off x="340927" y="1586214"/>
            <a:ext cx="8764338" cy="461665"/>
          </a:xfrm>
          <a:prstGeom prst="rect">
            <a:avLst/>
          </a:prstGeom>
          <a:noFill/>
        </p:spPr>
        <p:txBody>
          <a:bodyPr wrap="square" rtlCol="0">
            <a:spAutoFit/>
          </a:bodyPr>
          <a:lstStyle/>
          <a:p>
            <a:r>
              <a:rPr lang="en-US" sz="240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Application Overview</a:t>
            </a:r>
          </a:p>
        </p:txBody>
      </p:sp>
      <p:sp>
        <p:nvSpPr>
          <p:cNvPr id="3" name="TextBox 2">
            <a:extLst>
              <a:ext uri="{FF2B5EF4-FFF2-40B4-BE49-F238E27FC236}">
                <a16:creationId xmlns:a16="http://schemas.microsoft.com/office/drawing/2014/main" id="{DEE7162D-3EF6-4DBC-96AD-B89A5FBC0F64}"/>
              </a:ext>
            </a:extLst>
          </p:cNvPr>
          <p:cNvSpPr txBox="1"/>
          <p:nvPr/>
        </p:nvSpPr>
        <p:spPr>
          <a:xfrm>
            <a:off x="-148281" y="2241863"/>
            <a:ext cx="7581899" cy="4585871"/>
          </a:xfrm>
          <a:prstGeom prst="rect">
            <a:avLst/>
          </a:prstGeom>
          <a:noFill/>
        </p:spPr>
        <p:txBody>
          <a:bodyPr wrap="square" rtlCol="0">
            <a:spAutoFit/>
          </a:bodyPr>
          <a:lstStyle/>
          <a:p>
            <a:pPr marL="800100" lvl="1" indent="-342900">
              <a:spcBef>
                <a:spcPts val="600"/>
              </a:spcBef>
              <a:spcAft>
                <a:spcPts val="6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Use the CPPS Application Instructions as a guide.</a:t>
            </a:r>
          </a:p>
          <a:p>
            <a:pPr marL="742950" lvl="1" indent="-285750">
              <a:spcBef>
                <a:spcPts val="600"/>
              </a:spcBef>
              <a:spcAft>
                <a:spcPts val="6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An organization may submit multiple applications. </a:t>
            </a:r>
          </a:p>
          <a:p>
            <a:pPr marL="1200150" lvl="2" indent="-285750">
              <a:spcBef>
                <a:spcPts val="600"/>
              </a:spcBef>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Only one project/program/service is allowed per application.</a:t>
            </a:r>
          </a:p>
          <a:p>
            <a:pPr marL="1200150" lvl="2" indent="-285750">
              <a:spcBef>
                <a:spcPts val="600"/>
              </a:spcBef>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May apply for funding from multiple Council Offices within the same application.</a:t>
            </a:r>
          </a:p>
          <a:p>
            <a:pPr marL="742950" lvl="1" indent="-285750">
              <a:spcBef>
                <a:spcPts val="600"/>
              </a:spcBef>
              <a:spcAft>
                <a:spcPts val="6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A funding request may not be for less than </a:t>
            </a:r>
            <a:r>
              <a:rPr lang="en-US" sz="2200" b="1" dirty="0">
                <a:latin typeface="Open Sans" panose="020B0606030504020204" pitchFamily="34" charset="0"/>
                <a:ea typeface="Open Sans" panose="020B0606030504020204" pitchFamily="34" charset="0"/>
                <a:cs typeface="Open Sans" panose="020B0606030504020204" pitchFamily="34" charset="0"/>
              </a:rPr>
              <a:t>$1,500. </a:t>
            </a:r>
            <a:endParaRPr lang="en-US" sz="22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spcBef>
                <a:spcPts val="600"/>
              </a:spcBef>
              <a:spcAft>
                <a:spcPts val="6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Demonstrate that the project/program/service is </a:t>
            </a:r>
            <a:r>
              <a:rPr lang="en-US" sz="2200" b="1" dirty="0">
                <a:latin typeface="Open Sans" panose="020B0606030504020204" pitchFamily="34" charset="0"/>
                <a:ea typeface="Open Sans" panose="020B0606030504020204" pitchFamily="34" charset="0"/>
                <a:cs typeface="Open Sans" panose="020B0606030504020204" pitchFamily="34" charset="0"/>
              </a:rPr>
              <a:t>open to the public, provides a public purpose, and is of value to San Diego communities.</a:t>
            </a:r>
          </a:p>
          <a:p>
            <a:pPr marL="742950" lvl="1" indent="-285750">
              <a:spcBef>
                <a:spcPts val="600"/>
              </a:spcBef>
              <a:spcAft>
                <a:spcPts val="600"/>
              </a:spcAft>
              <a:buFont typeface="Arial" panose="020B0604020202020204" pitchFamily="34" charset="0"/>
              <a:buChar char="•"/>
            </a:pPr>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8" name="Picture 4" descr="Related image">
            <a:extLst>
              <a:ext uri="{FF2B5EF4-FFF2-40B4-BE49-F238E27FC236}">
                <a16:creationId xmlns:a16="http://schemas.microsoft.com/office/drawing/2014/main" id="{38D4D841-74AF-4E27-942A-CF91A76873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1899" y="3305122"/>
            <a:ext cx="2325230" cy="2459355"/>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06C0098F-E6C0-7AF6-56BE-26C83061996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41250" t="-141250" r="-141250" b="-141250"/>
          <a:stretch>
            <a:fillRect/>
          </a:stretch>
        </p:blipFill>
        <p:spPr>
          <a:xfrm>
            <a:off x="7633411" y="5347411"/>
            <a:ext cx="2331720" cy="2331720"/>
          </a:xfrm>
          <a:prstGeom prst="ellipse">
            <a:avLst/>
          </a:prstGeom>
        </p:spPr>
      </p:pic>
    </p:spTree>
    <p:extLst>
      <p:ext uri="{BB962C8B-B14F-4D97-AF65-F5344CB8AC3E}">
        <p14:creationId xmlns:p14="http://schemas.microsoft.com/office/powerpoint/2010/main" val="1035595575"/>
      </p:ext>
    </p:extLst>
  </p:cSld>
  <p:clrMapOvr>
    <a:masterClrMapping/>
  </p:clrMapOvr>
  <mc:AlternateContent xmlns:mc="http://schemas.openxmlformats.org/markup-compatibility/2006">
    <mc:Choice xmlns:p14="http://schemas.microsoft.com/office/powerpoint/2010/main" Requires="p14">
      <p:transition spd="slow" p14:dur="2000" advTm="61045"/>
    </mc:Choice>
    <mc:Fallback>
      <p:transition spd="slow" advTm="61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5" name="TextBox 4"/>
          <p:cNvSpPr txBox="1"/>
          <p:nvPr/>
        </p:nvSpPr>
        <p:spPr>
          <a:xfrm>
            <a:off x="354262" y="1041832"/>
            <a:ext cx="90217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CPPS Application</a:t>
            </a:r>
          </a:p>
        </p:txBody>
      </p:sp>
      <p:sp>
        <p:nvSpPr>
          <p:cNvPr id="6" name="TextBox 5"/>
          <p:cNvSpPr txBox="1"/>
          <p:nvPr/>
        </p:nvSpPr>
        <p:spPr>
          <a:xfrm>
            <a:off x="340927" y="1586214"/>
            <a:ext cx="87643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Application Overview</a:t>
            </a:r>
          </a:p>
        </p:txBody>
      </p:sp>
      <p:sp>
        <p:nvSpPr>
          <p:cNvPr id="3" name="TextBox 2">
            <a:extLst>
              <a:ext uri="{FF2B5EF4-FFF2-40B4-BE49-F238E27FC236}">
                <a16:creationId xmlns:a16="http://schemas.microsoft.com/office/drawing/2014/main" id="{DEE7162D-3EF6-4DBC-96AD-B89A5FBC0F64}"/>
              </a:ext>
            </a:extLst>
          </p:cNvPr>
          <p:cNvSpPr txBox="1"/>
          <p:nvPr/>
        </p:nvSpPr>
        <p:spPr>
          <a:xfrm>
            <a:off x="-152402" y="2209962"/>
            <a:ext cx="8028917" cy="4124206"/>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Due at the time of application: </a:t>
            </a:r>
          </a:p>
          <a:p>
            <a:pPr marL="1257300" lvl="2" indent="-342900">
              <a:spcBef>
                <a:spcPts val="600"/>
              </a:spcBef>
              <a:spcAft>
                <a:spcPts val="600"/>
              </a:spcAft>
              <a:buFont typeface="Arial" panose="020B0604020202020204" pitchFamily="34" charset="0"/>
              <a:buChar char="•"/>
            </a:pPr>
            <a:r>
              <a:rPr kumimoji="0" lang="en-US" sz="2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Standard application</a:t>
            </a: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Proof of nonprofit status (</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6"/>
              </a:rPr>
              <a:t>IRS</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 Determination Letter)</a:t>
            </a:r>
          </a:p>
          <a:p>
            <a:pPr marL="1257300" lvl="2" indent="-342900">
              <a:spcBef>
                <a:spcPts val="600"/>
              </a:spcBef>
              <a:spcAft>
                <a:spcPts val="600"/>
              </a:spcAft>
              <a:buFont typeface="Arial" panose="020B0604020202020204" pitchFamily="34" charset="0"/>
              <a:buChar char="•"/>
            </a:pPr>
            <a:r>
              <a:rPr kumimoji="0" lang="en-US" sz="2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Proof of “ACTIVE” status with the </a:t>
            </a:r>
            <a:r>
              <a:rPr kumimoji="0" lang="en-US" sz="2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7"/>
              </a:rPr>
              <a:t>CA SOS</a:t>
            </a:r>
            <a:endParaRPr kumimoji="0" lang="en-US" sz="2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Proof of “CURRENT” (or exempt) status with the </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8"/>
              </a:rPr>
              <a:t>CA AG</a:t>
            </a:r>
            <a:endPar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1257300" lvl="2" indent="-342900">
              <a:spcBef>
                <a:spcPts val="600"/>
              </a:spcBef>
              <a:spcAft>
                <a:spcPts val="600"/>
              </a:spcAft>
              <a:buFont typeface="Arial" panose="020B0604020202020204" pitchFamily="34" charset="0"/>
              <a:buChar char="•"/>
            </a:pPr>
            <a:r>
              <a:rPr kumimoji="0" lang="en-US" sz="2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9"/>
              </a:rPr>
              <a:t>Certification for a Drug Free Workplace</a:t>
            </a:r>
            <a:endParaRPr kumimoji="0" lang="en-US" sz="2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10"/>
              </a:rPr>
              <a:t>EOC Workforce Report</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 (pages 1-3)</a:t>
            </a:r>
            <a:endParaRPr kumimoji="0" lang="en-US" sz="2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11"/>
              </a:rPr>
              <a:t>IRS Form 990, 990EZ, or 990N</a:t>
            </a:r>
            <a:endPar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1257300" lvl="2" indent="-342900">
              <a:spcBef>
                <a:spcPts val="600"/>
              </a:spcBef>
              <a:spcAft>
                <a:spcPts val="600"/>
              </a:spcAft>
              <a:buFont typeface="Arial" panose="020B0604020202020204" pitchFamily="34" charset="0"/>
              <a:buChar char="•"/>
            </a:pPr>
            <a:r>
              <a:rPr kumimoji="0" lang="en-US" sz="2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12"/>
              </a:rPr>
              <a:t>IRS Form W-9</a:t>
            </a:r>
            <a:endParaRPr kumimoji="0" lang="en-US" sz="2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28" name="Picture 4" descr="Related image">
            <a:extLst>
              <a:ext uri="{FF2B5EF4-FFF2-40B4-BE49-F238E27FC236}">
                <a16:creationId xmlns:a16="http://schemas.microsoft.com/office/drawing/2014/main" id="{38D4D841-74AF-4E27-942A-CF91A76873C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1899" y="3305122"/>
            <a:ext cx="2325230" cy="2459355"/>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E9AEC8F0-A0A9-08BB-3EBE-CF66751D2EF8}"/>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41250" t="-141250" r="-141250" b="-141250"/>
          <a:stretch>
            <a:fillRect/>
          </a:stretch>
        </p:blipFill>
        <p:spPr>
          <a:xfrm>
            <a:off x="7633411" y="5347411"/>
            <a:ext cx="2331720" cy="2331720"/>
          </a:xfrm>
          <a:prstGeom prst="ellipse">
            <a:avLst/>
          </a:prstGeom>
        </p:spPr>
      </p:pic>
    </p:spTree>
    <p:extLst>
      <p:ext uri="{BB962C8B-B14F-4D97-AF65-F5344CB8AC3E}">
        <p14:creationId xmlns:p14="http://schemas.microsoft.com/office/powerpoint/2010/main" val="432398912"/>
      </p:ext>
    </p:extLst>
  </p:cSld>
  <p:clrMapOvr>
    <a:masterClrMapping/>
  </p:clrMapOvr>
  <mc:AlternateContent xmlns:mc="http://schemas.openxmlformats.org/markup-compatibility/2006">
    <mc:Choice xmlns:p14="http://schemas.microsoft.com/office/powerpoint/2010/main" Requires="p14">
      <p:transition spd="slow" p14:dur="2000" advTm="49798"/>
    </mc:Choice>
    <mc:Fallback>
      <p:transition spd="slow" advTm="49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5" name="TextBox 4"/>
          <p:cNvSpPr txBox="1"/>
          <p:nvPr/>
        </p:nvSpPr>
        <p:spPr>
          <a:xfrm>
            <a:off x="354262" y="1041832"/>
            <a:ext cx="9021750" cy="523220"/>
          </a:xfrm>
          <a:prstGeom prst="rect">
            <a:avLst/>
          </a:prstGeom>
          <a:noFill/>
        </p:spPr>
        <p:txBody>
          <a:bodyPr wrap="squar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CPPS Application</a:t>
            </a:r>
          </a:p>
        </p:txBody>
      </p:sp>
      <p:sp>
        <p:nvSpPr>
          <p:cNvPr id="6" name="TextBox 5"/>
          <p:cNvSpPr txBox="1"/>
          <p:nvPr/>
        </p:nvSpPr>
        <p:spPr>
          <a:xfrm>
            <a:off x="354262" y="1586214"/>
            <a:ext cx="8764338" cy="461665"/>
          </a:xfrm>
          <a:prstGeom prst="rect">
            <a:avLst/>
          </a:prstGeom>
          <a:noFill/>
        </p:spPr>
        <p:txBody>
          <a:bodyPr wrap="square" rtlCol="0">
            <a:spAutoFit/>
          </a:bodyPr>
          <a:lstStyle/>
          <a:p>
            <a:r>
              <a:rPr lang="en-US" sz="240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Supplemental Documentation</a:t>
            </a:r>
          </a:p>
        </p:txBody>
      </p:sp>
      <p:sp>
        <p:nvSpPr>
          <p:cNvPr id="4" name="Content Placeholder 3">
            <a:extLst>
              <a:ext uri="{FF2B5EF4-FFF2-40B4-BE49-F238E27FC236}">
                <a16:creationId xmlns:a16="http://schemas.microsoft.com/office/drawing/2014/main" id="{22B44E00-2CE6-4F0E-9009-AC94B39A09BB}"/>
              </a:ext>
            </a:extLst>
          </p:cNvPr>
          <p:cNvSpPr>
            <a:spLocks noGrp="1"/>
          </p:cNvSpPr>
          <p:nvPr>
            <p:ph idx="1"/>
          </p:nvPr>
        </p:nvSpPr>
        <p:spPr>
          <a:xfrm>
            <a:off x="4667249" y="2069042"/>
            <a:ext cx="4699635" cy="4931516"/>
          </a:xfrm>
        </p:spPr>
        <p:txBody>
          <a:bodyPr/>
          <a:lstStyle/>
          <a:p>
            <a:pPr marL="0" indent="0">
              <a:buNone/>
            </a:pPr>
            <a:r>
              <a:rPr lang="en-US" dirty="0"/>
              <a:t> </a:t>
            </a:r>
          </a:p>
        </p:txBody>
      </p:sp>
      <p:sp>
        <p:nvSpPr>
          <p:cNvPr id="3" name="TextBox 2">
            <a:extLst>
              <a:ext uri="{FF2B5EF4-FFF2-40B4-BE49-F238E27FC236}">
                <a16:creationId xmlns:a16="http://schemas.microsoft.com/office/drawing/2014/main" id="{DEE7162D-3EF6-4DBC-96AD-B89A5FBC0F64}"/>
              </a:ext>
            </a:extLst>
          </p:cNvPr>
          <p:cNvSpPr txBox="1"/>
          <p:nvPr/>
        </p:nvSpPr>
        <p:spPr>
          <a:xfrm>
            <a:off x="354262" y="2047879"/>
            <a:ext cx="5246439" cy="4085734"/>
          </a:xfrm>
          <a:prstGeom prst="rect">
            <a:avLst/>
          </a:prstGeom>
          <a:noFill/>
        </p:spPr>
        <p:txBody>
          <a:bodyPr wrap="square" rtlCol="0">
            <a:spAutoFit/>
          </a:bodyPr>
          <a:lstStyle/>
          <a:p>
            <a:endParaRPr lang="en-US" sz="1700" b="1" dirty="0">
              <a:latin typeface="Open Sans" panose="020B0606030504020204" pitchFamily="34" charset="0"/>
              <a:ea typeface="Open Sans" panose="020B0606030504020204" pitchFamily="34" charset="0"/>
              <a:cs typeface="Open Sans" panose="020B0606030504020204" pitchFamily="34" charset="0"/>
            </a:endParaRPr>
          </a:p>
          <a:p>
            <a:r>
              <a:rPr lang="en-US" b="1" dirty="0">
                <a:latin typeface="Open Sans" panose="020B0606030504020204" pitchFamily="34" charset="0"/>
                <a:ea typeface="Open Sans" panose="020B0606030504020204" pitchFamily="34" charset="0"/>
                <a:cs typeface="Open Sans" panose="020B0606030504020204" pitchFamily="34" charset="0"/>
              </a:rPr>
              <a:t>To check an organization’s nonprofit status:</a:t>
            </a:r>
          </a:p>
          <a:p>
            <a:pPr marL="285750" indent="-285750">
              <a:buFont typeface="Arial" panose="020B0604020202020204" pitchFamily="34" charset="0"/>
              <a:buChar char="•"/>
            </a:pPr>
            <a:endParaRPr lang="en-US" sz="1050"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Use the </a:t>
            </a:r>
            <a:r>
              <a:rPr lang="en-US" sz="1600" dirty="0">
                <a:latin typeface="Open Sans" panose="020B0606030504020204" pitchFamily="34" charset="0"/>
                <a:ea typeface="Open Sans" panose="020B0606030504020204" pitchFamily="34" charset="0"/>
                <a:cs typeface="Open Sans" panose="020B0606030504020204" pitchFamily="34" charset="0"/>
                <a:hlinkClick r:id="rId6"/>
              </a:rPr>
              <a:t>Tax-Exempt Organization Search </a:t>
            </a:r>
            <a:r>
              <a:rPr lang="en-US" sz="1600" dirty="0">
                <a:latin typeface="Open Sans" panose="020B0606030504020204" pitchFamily="34" charset="0"/>
                <a:ea typeface="Open Sans" panose="020B0606030504020204" pitchFamily="34" charset="0"/>
                <a:cs typeface="Open Sans" panose="020B0606030504020204" pitchFamily="34" charset="0"/>
              </a:rPr>
              <a:t>tool to find an organizations’ status.</a:t>
            </a:r>
          </a:p>
          <a:p>
            <a:pPr marL="285750" indent="-285750">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b="1" dirty="0">
                <a:latin typeface="Open Sans" panose="020B0606030504020204" pitchFamily="34" charset="0"/>
                <a:ea typeface="Open Sans" panose="020B0606030504020204" pitchFamily="34" charset="0"/>
                <a:cs typeface="Open Sans" panose="020B0606030504020204" pitchFamily="34" charset="0"/>
              </a:rPr>
              <a:t>Organization not on website or lost letter:</a:t>
            </a:r>
          </a:p>
          <a:p>
            <a:endParaRPr lang="en-US" sz="10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Contact </a:t>
            </a:r>
            <a:r>
              <a:rPr lang="en-US" sz="1600" dirty="0">
                <a:latin typeface="Open Sans" panose="020B0606030504020204" pitchFamily="34" charset="0"/>
                <a:ea typeface="Open Sans" panose="020B0606030504020204" pitchFamily="34" charset="0"/>
                <a:cs typeface="Open Sans" panose="020B0606030504020204" pitchFamily="34" charset="0"/>
                <a:hlinkClick r:id="rId7"/>
              </a:rPr>
              <a:t>Customer Account Services </a:t>
            </a:r>
            <a:r>
              <a:rPr lang="en-US" sz="1600" dirty="0">
                <a:latin typeface="Open Sans" panose="020B0606030504020204" pitchFamily="34" charset="0"/>
                <a:ea typeface="Open Sans" panose="020B0606030504020204" pitchFamily="34" charset="0"/>
                <a:cs typeface="Open Sans" panose="020B0606030504020204" pitchFamily="34" charset="0"/>
              </a:rPr>
              <a:t>by phone, letter, or fax to request an </a:t>
            </a:r>
            <a:r>
              <a:rPr lang="en-US" sz="1600" i="1" dirty="0">
                <a:latin typeface="Open Sans" panose="020B0606030504020204" pitchFamily="34" charset="0"/>
                <a:ea typeface="Open Sans" panose="020B0606030504020204" pitchFamily="34" charset="0"/>
                <a:cs typeface="Open Sans" panose="020B0606030504020204" pitchFamily="34" charset="0"/>
              </a:rPr>
              <a:t>affirmation letter</a:t>
            </a:r>
            <a:r>
              <a:rPr lang="en-US" sz="1600" dirty="0">
                <a:latin typeface="Open Sans" panose="020B0606030504020204" pitchFamily="34" charset="0"/>
                <a:ea typeface="Open Sans" panose="020B0606030504020204" pitchFamily="34" charset="0"/>
                <a:cs typeface="Open Sans" panose="020B0606030504020204" pitchFamily="34" charset="0"/>
              </a:rPr>
              <a:t>. </a:t>
            </a:r>
          </a:p>
          <a:p>
            <a:pPr marL="742950" lvl="1"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	A letter or fax requesting an affirmation 	letter must include your organization’s:</a:t>
            </a:r>
          </a:p>
          <a:p>
            <a:pPr marL="1200150" lvl="2"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Full name </a:t>
            </a:r>
          </a:p>
          <a:p>
            <a:pPr marL="1200150" lvl="2"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Employer Identification Number</a:t>
            </a:r>
          </a:p>
          <a:p>
            <a:pPr marL="1200150" lvl="2" indent="-285750">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Authorized signature (an officer or trustee) </a:t>
            </a:r>
            <a:r>
              <a:rPr lang="en-US" sz="1600" dirty="0"/>
              <a:t> </a:t>
            </a:r>
          </a:p>
        </p:txBody>
      </p:sp>
      <p:pic>
        <p:nvPicPr>
          <p:cNvPr id="7" name="Picture 6">
            <a:extLst>
              <a:ext uri="{FF2B5EF4-FFF2-40B4-BE49-F238E27FC236}">
                <a16:creationId xmlns:a16="http://schemas.microsoft.com/office/drawing/2014/main" id="{744299B1-EAC3-4C6C-A65E-E3D1087D1A58}"/>
              </a:ext>
            </a:extLst>
          </p:cNvPr>
          <p:cNvPicPr>
            <a:picLocks noChangeAspect="1"/>
          </p:cNvPicPr>
          <p:nvPr/>
        </p:nvPicPr>
        <p:blipFill rotWithShape="1">
          <a:blip r:embed="rId8"/>
          <a:srcRect l="30777" t="11201" r="31534" b="5050"/>
          <a:stretch/>
        </p:blipFill>
        <p:spPr>
          <a:xfrm>
            <a:off x="5946078" y="2069041"/>
            <a:ext cx="3632261" cy="4539975"/>
          </a:xfrm>
          <a:prstGeom prst="rect">
            <a:avLst/>
          </a:prstGeom>
          <a:ln>
            <a:solidFill>
              <a:schemeClr val="tx1"/>
            </a:solidFill>
          </a:ln>
        </p:spPr>
      </p:pic>
      <p:pic>
        <p:nvPicPr>
          <p:cNvPr id="10" name="Audio 9">
            <a:hlinkClick r:id="" action="ppaction://media"/>
            <a:extLst>
              <a:ext uri="{FF2B5EF4-FFF2-40B4-BE49-F238E27FC236}">
                <a16:creationId xmlns:a16="http://schemas.microsoft.com/office/drawing/2014/main" id="{20548451-FB36-B8EF-6405-553806E34B0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41250" t="-141250" r="-141250" b="-141250"/>
          <a:stretch>
            <a:fillRect/>
          </a:stretch>
        </p:blipFill>
        <p:spPr>
          <a:xfrm>
            <a:off x="7633411" y="5347411"/>
            <a:ext cx="2331720" cy="2331720"/>
          </a:xfrm>
          <a:prstGeom prst="ellipse">
            <a:avLst/>
          </a:prstGeom>
        </p:spPr>
      </p:pic>
    </p:spTree>
    <p:extLst>
      <p:ext uri="{BB962C8B-B14F-4D97-AF65-F5344CB8AC3E}">
        <p14:creationId xmlns:p14="http://schemas.microsoft.com/office/powerpoint/2010/main" val="4014387776"/>
      </p:ext>
    </p:extLst>
  </p:cSld>
  <p:clrMapOvr>
    <a:masterClrMapping/>
  </p:clrMapOvr>
  <mc:AlternateContent xmlns:mc="http://schemas.openxmlformats.org/markup-compatibility/2006">
    <mc:Choice xmlns:p14="http://schemas.microsoft.com/office/powerpoint/2010/main" Requires="p14">
      <p:transition spd="slow" p14:dur="2000" advTm="14249"/>
    </mc:Choice>
    <mc:Fallback>
      <p:transition spd="slow" advTm="14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5" name="TextBox 4"/>
          <p:cNvSpPr txBox="1"/>
          <p:nvPr/>
        </p:nvSpPr>
        <p:spPr>
          <a:xfrm>
            <a:off x="354262" y="1041832"/>
            <a:ext cx="9021750" cy="523220"/>
          </a:xfrm>
          <a:prstGeom prst="rect">
            <a:avLst/>
          </a:prstGeom>
          <a:noFill/>
        </p:spPr>
        <p:txBody>
          <a:bodyPr wrap="squar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CPPS Application</a:t>
            </a:r>
          </a:p>
        </p:txBody>
      </p:sp>
      <p:sp>
        <p:nvSpPr>
          <p:cNvPr id="6" name="TextBox 5"/>
          <p:cNvSpPr txBox="1"/>
          <p:nvPr/>
        </p:nvSpPr>
        <p:spPr>
          <a:xfrm>
            <a:off x="354262" y="1571776"/>
            <a:ext cx="8764338" cy="461665"/>
          </a:xfrm>
          <a:prstGeom prst="rect">
            <a:avLst/>
          </a:prstGeom>
          <a:noFill/>
        </p:spPr>
        <p:txBody>
          <a:bodyPr wrap="square" rtlCol="0">
            <a:spAutoFit/>
          </a:bodyPr>
          <a:lstStyle/>
          <a:p>
            <a:r>
              <a:rPr lang="en-US" sz="240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Supplemental Documentation</a:t>
            </a:r>
          </a:p>
        </p:txBody>
      </p:sp>
      <p:sp>
        <p:nvSpPr>
          <p:cNvPr id="3" name="TextBox 2">
            <a:extLst>
              <a:ext uri="{FF2B5EF4-FFF2-40B4-BE49-F238E27FC236}">
                <a16:creationId xmlns:a16="http://schemas.microsoft.com/office/drawing/2014/main" id="{1DAE00BC-0690-44FB-AE6E-C83C70C6BF28}"/>
              </a:ext>
            </a:extLst>
          </p:cNvPr>
          <p:cNvSpPr txBox="1"/>
          <p:nvPr/>
        </p:nvSpPr>
        <p:spPr>
          <a:xfrm>
            <a:off x="354262" y="2331742"/>
            <a:ext cx="3810332" cy="3046988"/>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b="1" i="1" dirty="0">
                <a:latin typeface="Open Sans" panose="020B0606030504020204" pitchFamily="34" charset="0"/>
                <a:ea typeface="Open Sans" panose="020B0606030504020204" pitchFamily="34" charset="0"/>
                <a:cs typeface="Open Sans" panose="020B0606030504020204" pitchFamily="34" charset="0"/>
              </a:rPr>
              <a:t>ACTIVE</a:t>
            </a:r>
            <a:r>
              <a:rPr lang="en-US" dirty="0">
                <a:latin typeface="Open Sans" panose="020B0606030504020204" pitchFamily="34" charset="0"/>
                <a:ea typeface="Open Sans" panose="020B0606030504020204" pitchFamily="34" charset="0"/>
                <a:cs typeface="Open Sans" panose="020B0606030504020204" pitchFamily="34" charset="0"/>
              </a:rPr>
              <a:t> status with the </a:t>
            </a:r>
            <a:r>
              <a:rPr lang="en-US" dirty="0">
                <a:latin typeface="Open Sans" panose="020B0606030504020204" pitchFamily="34" charset="0"/>
                <a:ea typeface="Open Sans" panose="020B0606030504020204" pitchFamily="34" charset="0"/>
                <a:cs typeface="Open Sans" panose="020B0606030504020204" pitchFamily="34" charset="0"/>
                <a:hlinkClick r:id="rId6"/>
              </a:rPr>
              <a:t>CA SOS</a:t>
            </a:r>
            <a:r>
              <a:rPr lang="en-US" dirty="0">
                <a:latin typeface="Open Sans" panose="020B0606030504020204" pitchFamily="34" charset="0"/>
                <a:ea typeface="Open Sans" panose="020B0606030504020204" pitchFamily="34" charset="0"/>
                <a:cs typeface="Open Sans" panose="020B0606030504020204" pitchFamily="34" charset="0"/>
              </a:rPr>
              <a:t>.</a:t>
            </a:r>
          </a:p>
          <a:p>
            <a:pPr marL="742950" lvl="1" indent="-285750">
              <a:spcBef>
                <a:spcPts val="600"/>
              </a:spcBef>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Status must remain ACTIVE for the duration of the fiscal year.</a:t>
            </a:r>
          </a:p>
          <a:p>
            <a:pPr marL="285750" indent="-285750">
              <a:spcBef>
                <a:spcPts val="600"/>
              </a:spcBef>
              <a:spcAft>
                <a:spcPts val="600"/>
              </a:spcAft>
              <a:buFont typeface="Arial" panose="020B0604020202020204" pitchFamily="34" charset="0"/>
              <a:buChar char="•"/>
            </a:pPr>
            <a:r>
              <a:rPr lang="en-US" b="1" i="1" dirty="0">
                <a:latin typeface="Open Sans" panose="020B0606030504020204" pitchFamily="34" charset="0"/>
                <a:ea typeface="Open Sans" panose="020B0606030504020204" pitchFamily="34" charset="0"/>
                <a:cs typeface="Open Sans" panose="020B0606030504020204" pitchFamily="34" charset="0"/>
              </a:rPr>
              <a:t>CURRENT</a:t>
            </a:r>
            <a:r>
              <a:rPr lang="en-US" dirty="0">
                <a:latin typeface="Open Sans" panose="020B0606030504020204" pitchFamily="34" charset="0"/>
                <a:ea typeface="Open Sans" panose="020B0606030504020204" pitchFamily="34" charset="0"/>
                <a:cs typeface="Open Sans" panose="020B0606030504020204" pitchFamily="34" charset="0"/>
              </a:rPr>
              <a:t> (or exempt) status with the </a:t>
            </a:r>
            <a:r>
              <a:rPr lang="en-US" dirty="0">
                <a:latin typeface="Open Sans" panose="020B0606030504020204" pitchFamily="34" charset="0"/>
                <a:ea typeface="Open Sans" panose="020B0606030504020204" pitchFamily="34" charset="0"/>
                <a:cs typeface="Open Sans" panose="020B0606030504020204" pitchFamily="34" charset="0"/>
                <a:hlinkClick r:id="rId7"/>
              </a:rPr>
              <a:t>CA AG</a:t>
            </a:r>
            <a:r>
              <a:rPr lang="en-US" dirty="0">
                <a:latin typeface="Open Sans" panose="020B0606030504020204" pitchFamily="34" charset="0"/>
                <a:ea typeface="Open Sans" panose="020B0606030504020204" pitchFamily="34" charset="0"/>
                <a:cs typeface="Open Sans" panose="020B0606030504020204" pitchFamily="34" charset="0"/>
              </a:rPr>
              <a:t>.</a:t>
            </a:r>
          </a:p>
          <a:p>
            <a:pPr marL="742950" lvl="1" indent="-285750">
              <a:spcBef>
                <a:spcPts val="600"/>
              </a:spcBef>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Status must remain CURRENT for the duration of the fiscal year.</a:t>
            </a:r>
          </a:p>
          <a:p>
            <a:pPr>
              <a:spcBef>
                <a:spcPts val="600"/>
              </a:spcBef>
              <a:spcAft>
                <a:spcPts val="600"/>
              </a:spcAft>
            </a:pPr>
            <a:endParaRPr lang="en-US" dirty="0"/>
          </a:p>
        </p:txBody>
      </p:sp>
      <p:pic>
        <p:nvPicPr>
          <p:cNvPr id="7" name="Picture 6">
            <a:extLst>
              <a:ext uri="{FF2B5EF4-FFF2-40B4-BE49-F238E27FC236}">
                <a16:creationId xmlns:a16="http://schemas.microsoft.com/office/drawing/2014/main" id="{3AC59F45-4748-4FCF-A371-2255C3EC9886}"/>
              </a:ext>
            </a:extLst>
          </p:cNvPr>
          <p:cNvPicPr>
            <a:picLocks noChangeAspect="1"/>
          </p:cNvPicPr>
          <p:nvPr/>
        </p:nvPicPr>
        <p:blipFill rotWithShape="1">
          <a:blip r:embed="rId8"/>
          <a:srcRect l="19034" t="13518" r="19697" b="33166"/>
          <a:stretch/>
        </p:blipFill>
        <p:spPr>
          <a:xfrm>
            <a:off x="4635374" y="2332835"/>
            <a:ext cx="5232526" cy="2756071"/>
          </a:xfrm>
          <a:prstGeom prst="rect">
            <a:avLst/>
          </a:prstGeom>
          <a:ln>
            <a:solidFill>
              <a:schemeClr val="tx1"/>
            </a:solidFill>
          </a:ln>
        </p:spPr>
      </p:pic>
      <p:sp>
        <p:nvSpPr>
          <p:cNvPr id="8" name="Rectangle 7">
            <a:extLst>
              <a:ext uri="{FF2B5EF4-FFF2-40B4-BE49-F238E27FC236}">
                <a16:creationId xmlns:a16="http://schemas.microsoft.com/office/drawing/2014/main" id="{9887EFC4-4721-451D-A61D-167E830D8CA7}"/>
              </a:ext>
            </a:extLst>
          </p:cNvPr>
          <p:cNvSpPr/>
          <p:nvPr/>
        </p:nvSpPr>
        <p:spPr>
          <a:xfrm>
            <a:off x="7251637" y="4251074"/>
            <a:ext cx="409575" cy="1436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pic>
        <p:nvPicPr>
          <p:cNvPr id="9" name="Picture 8">
            <a:extLst>
              <a:ext uri="{FF2B5EF4-FFF2-40B4-BE49-F238E27FC236}">
                <a16:creationId xmlns:a16="http://schemas.microsoft.com/office/drawing/2014/main" id="{06C19A7E-9978-4D36-B474-85D371163B39}"/>
              </a:ext>
            </a:extLst>
          </p:cNvPr>
          <p:cNvPicPr>
            <a:picLocks noChangeAspect="1"/>
          </p:cNvPicPr>
          <p:nvPr/>
        </p:nvPicPr>
        <p:blipFill rotWithShape="1">
          <a:blip r:embed="rId9"/>
          <a:srcRect l="5082" t="11201" r="55530" b="59260"/>
          <a:stretch/>
        </p:blipFill>
        <p:spPr>
          <a:xfrm>
            <a:off x="4635374" y="5186449"/>
            <a:ext cx="4164594" cy="2028349"/>
          </a:xfrm>
          <a:prstGeom prst="rect">
            <a:avLst/>
          </a:prstGeom>
          <a:ln>
            <a:solidFill>
              <a:schemeClr val="tx1"/>
            </a:solidFill>
          </a:ln>
        </p:spPr>
      </p:pic>
      <p:sp>
        <p:nvSpPr>
          <p:cNvPr id="10" name="Rectangle 9">
            <a:extLst>
              <a:ext uri="{FF2B5EF4-FFF2-40B4-BE49-F238E27FC236}">
                <a16:creationId xmlns:a16="http://schemas.microsoft.com/office/drawing/2014/main" id="{BABB3E5E-B621-4A23-97FF-E2A10990F63F}"/>
              </a:ext>
            </a:extLst>
          </p:cNvPr>
          <p:cNvSpPr/>
          <p:nvPr/>
        </p:nvSpPr>
        <p:spPr>
          <a:xfrm>
            <a:off x="6030455" y="6966183"/>
            <a:ext cx="409575" cy="1333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pic>
        <p:nvPicPr>
          <p:cNvPr id="12" name="Audio 11">
            <a:hlinkClick r:id="" action="ppaction://media"/>
            <a:extLst>
              <a:ext uri="{FF2B5EF4-FFF2-40B4-BE49-F238E27FC236}">
                <a16:creationId xmlns:a16="http://schemas.microsoft.com/office/drawing/2014/main" id="{B9ADF64D-1662-8B6D-1170-0A6D665E8B3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41250" t="-141250" r="-141250" b="-141250"/>
          <a:stretch>
            <a:fillRect/>
          </a:stretch>
        </p:blipFill>
        <p:spPr>
          <a:xfrm>
            <a:off x="7633411" y="5347411"/>
            <a:ext cx="2331720" cy="2331720"/>
          </a:xfrm>
          <a:prstGeom prst="ellipse">
            <a:avLst/>
          </a:prstGeom>
        </p:spPr>
      </p:pic>
    </p:spTree>
    <p:extLst>
      <p:ext uri="{BB962C8B-B14F-4D97-AF65-F5344CB8AC3E}">
        <p14:creationId xmlns:p14="http://schemas.microsoft.com/office/powerpoint/2010/main" val="1431693510"/>
      </p:ext>
    </p:extLst>
  </p:cSld>
  <p:clrMapOvr>
    <a:masterClrMapping/>
  </p:clrMapOvr>
  <mc:AlternateContent xmlns:mc="http://schemas.openxmlformats.org/markup-compatibility/2006">
    <mc:Choice xmlns:p14="http://schemas.microsoft.com/office/powerpoint/2010/main" Requires="p14">
      <p:transition spd="slow" p14:dur="2000" advTm="41363"/>
    </mc:Choice>
    <mc:Fallback>
      <p:transition spd="slow" advTm="41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5" name="TextBox 4"/>
          <p:cNvSpPr txBox="1"/>
          <p:nvPr/>
        </p:nvSpPr>
        <p:spPr>
          <a:xfrm>
            <a:off x="238498" y="1061089"/>
            <a:ext cx="92769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CPPS Application</a:t>
            </a:r>
            <a:endParaRPr kumimoji="0" lang="en-US" sz="2400" b="0" i="1"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5">
            <a:extLst>
              <a:ext uri="{FF2B5EF4-FFF2-40B4-BE49-F238E27FC236}">
                <a16:creationId xmlns:a16="http://schemas.microsoft.com/office/drawing/2014/main" id="{A5EE2CAC-53E7-4319-9DFD-B8FC8C2E75F1}"/>
              </a:ext>
            </a:extLst>
          </p:cNvPr>
          <p:cNvSpPr>
            <a:spLocks noGrp="1"/>
          </p:cNvSpPr>
          <p:nvPr>
            <p:ph idx="1"/>
          </p:nvPr>
        </p:nvSpPr>
        <p:spPr>
          <a:xfrm>
            <a:off x="238498" y="2268165"/>
            <a:ext cx="5628902" cy="5076117"/>
          </a:xfrm>
        </p:spPr>
        <p:txBody>
          <a:bodyPr>
            <a:normAutofit/>
          </a:bodyPr>
          <a:lstStyle/>
          <a:p>
            <a:r>
              <a:rPr lang="en-US" sz="2400" dirty="0">
                <a:hlinkClick r:id="rId6"/>
              </a:rPr>
              <a:t>Certification for a Drug Free Workplace</a:t>
            </a:r>
            <a:endParaRPr lang="en-US" sz="2400" dirty="0"/>
          </a:p>
          <a:p>
            <a:pPr lvl="1"/>
            <a:r>
              <a:rPr lang="en-US" sz="1960" dirty="0"/>
              <a:t>The City requires that all City grantees comply with the Drug-Free Workplace Policy (</a:t>
            </a:r>
            <a:r>
              <a:rPr lang="en-US" sz="1960" i="1" dirty="0"/>
              <a:t>Council Policy 100-17). </a:t>
            </a:r>
            <a:endParaRPr lang="en-US" sz="1960" dirty="0"/>
          </a:p>
          <a:p>
            <a:r>
              <a:rPr lang="en-US" sz="2400" dirty="0">
                <a:hlinkClick r:id="rId7"/>
              </a:rPr>
              <a:t>EOC Workforce Report</a:t>
            </a:r>
            <a:endParaRPr lang="en-US" sz="2400" dirty="0"/>
          </a:p>
          <a:p>
            <a:pPr lvl="1"/>
            <a:r>
              <a:rPr lang="en-US" sz="2000" b="1" dirty="0"/>
              <a:t>Pages 1-3 must be completed in full. </a:t>
            </a:r>
          </a:p>
          <a:p>
            <a:r>
              <a:rPr lang="en-US" sz="2400" dirty="0">
                <a:hlinkClick r:id="rId8"/>
              </a:rPr>
              <a:t>IRS Form 990</a:t>
            </a:r>
            <a:endParaRPr lang="en-US" sz="2400" dirty="0"/>
          </a:p>
          <a:p>
            <a:pPr lvl="1"/>
            <a:r>
              <a:rPr lang="en-US" sz="1960" b="1" dirty="0"/>
              <a:t>Form 990-EZ, Form 990-PF, and Form 990-N (e-Postcard) accepted.</a:t>
            </a:r>
          </a:p>
          <a:p>
            <a:r>
              <a:rPr lang="en-US" sz="2400" dirty="0">
                <a:hlinkClick r:id="rId9"/>
              </a:rPr>
              <a:t>IRS Form W-9</a:t>
            </a:r>
            <a:endParaRPr lang="en-US" sz="2400" dirty="0"/>
          </a:p>
        </p:txBody>
      </p:sp>
      <p:sp>
        <p:nvSpPr>
          <p:cNvPr id="10" name="TextBox 9">
            <a:extLst>
              <a:ext uri="{FF2B5EF4-FFF2-40B4-BE49-F238E27FC236}">
                <a16:creationId xmlns:a16="http://schemas.microsoft.com/office/drawing/2014/main" id="{641908CA-A3BA-4E3C-8D40-B38731A6AE74}"/>
              </a:ext>
            </a:extLst>
          </p:cNvPr>
          <p:cNvSpPr txBox="1"/>
          <p:nvPr/>
        </p:nvSpPr>
        <p:spPr>
          <a:xfrm>
            <a:off x="238498" y="1584309"/>
            <a:ext cx="8764338" cy="461665"/>
          </a:xfrm>
          <a:prstGeom prst="rect">
            <a:avLst/>
          </a:prstGeom>
          <a:noFill/>
        </p:spPr>
        <p:txBody>
          <a:bodyPr wrap="square" rtlCol="0">
            <a:spAutoFit/>
          </a:bodyPr>
          <a:lstStyle/>
          <a:p>
            <a:r>
              <a:rPr lang="en-US" sz="240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Additional Forms</a:t>
            </a:r>
          </a:p>
        </p:txBody>
      </p:sp>
      <p:pic>
        <p:nvPicPr>
          <p:cNvPr id="12" name="Picture 4" descr="Image result for irs form 990 ez letter">
            <a:extLst>
              <a:ext uri="{FF2B5EF4-FFF2-40B4-BE49-F238E27FC236}">
                <a16:creationId xmlns:a16="http://schemas.microsoft.com/office/drawing/2014/main" id="{40A4A3D7-C9E4-432F-985C-A7ACC94270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0377" y="1645864"/>
            <a:ext cx="3819525" cy="4670126"/>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id="{F6DBCBE6-EA14-636C-4475-CAF548A41770}"/>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41250" t="-141250" r="-141250" b="-141250"/>
          <a:stretch>
            <a:fillRect/>
          </a:stretch>
        </p:blipFill>
        <p:spPr>
          <a:xfrm>
            <a:off x="7633411" y="5347411"/>
            <a:ext cx="2331720" cy="2331720"/>
          </a:xfrm>
          <a:prstGeom prst="ellipse">
            <a:avLst/>
          </a:prstGeom>
        </p:spPr>
      </p:pic>
    </p:spTree>
    <p:extLst>
      <p:ext uri="{BB962C8B-B14F-4D97-AF65-F5344CB8AC3E}">
        <p14:creationId xmlns:p14="http://schemas.microsoft.com/office/powerpoint/2010/main" val="4142111012"/>
      </p:ext>
    </p:extLst>
  </p:cSld>
  <p:clrMapOvr>
    <a:masterClrMapping/>
  </p:clrMapOvr>
  <mc:AlternateContent xmlns:mc="http://schemas.openxmlformats.org/markup-compatibility/2006">
    <mc:Choice xmlns:p14="http://schemas.microsoft.com/office/powerpoint/2010/main" Requires="p14">
      <p:transition spd="slow" p14:dur="2000" advTm="66446"/>
    </mc:Choice>
    <mc:Fallback>
      <p:transition spd="slow" advTm="66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9" name="Rectangle 8">
            <a:extLst>
              <a:ext uri="{FF2B5EF4-FFF2-40B4-BE49-F238E27FC236}">
                <a16:creationId xmlns:a16="http://schemas.microsoft.com/office/drawing/2014/main" id="{B6A96468-5F3E-44D4-BF55-D420FE8D2C52}"/>
              </a:ext>
            </a:extLst>
          </p:cNvPr>
          <p:cNvSpPr/>
          <p:nvPr/>
        </p:nvSpPr>
        <p:spPr>
          <a:xfrm>
            <a:off x="362531" y="2131894"/>
            <a:ext cx="6626744" cy="5262979"/>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All funding Agreements must be approved by the full City Council before payments are disbursed.</a:t>
            </a:r>
          </a:p>
          <a:p>
            <a:pPr marL="742950" lvl="1" indent="-285750">
              <a:spcBef>
                <a:spcPts val="600"/>
              </a:spcBef>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This process is projected for completion by March 2025. </a:t>
            </a:r>
          </a:p>
          <a:p>
            <a:pPr marL="742950" lvl="1" indent="-285750">
              <a:spcBef>
                <a:spcPts val="600"/>
              </a:spcBef>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Once an Agreement is approved, a grantee in good standing will receive the payment outright regardless of whether expenses have yet to be incurred. </a:t>
            </a:r>
          </a:p>
          <a:p>
            <a:pPr marL="285750" indent="-285750">
              <a:spcBef>
                <a:spcPts val="600"/>
              </a:spcBef>
              <a:spcAft>
                <a:spcPts val="600"/>
              </a:spcAft>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Only expenses described in the “</a:t>
            </a:r>
            <a:r>
              <a:rPr lang="en-US" sz="2200" b="1" dirty="0">
                <a:latin typeface="Open Sans" panose="020B0606030504020204" pitchFamily="34" charset="0"/>
                <a:ea typeface="Open Sans" panose="020B0606030504020204" pitchFamily="34" charset="0"/>
                <a:cs typeface="Open Sans" panose="020B0606030504020204" pitchFamily="34" charset="0"/>
              </a:rPr>
              <a:t>Use of City Funds</a:t>
            </a:r>
            <a:r>
              <a:rPr lang="en-US" sz="2200" dirty="0">
                <a:latin typeface="Open Sans" panose="020B0606030504020204" pitchFamily="34" charset="0"/>
                <a:ea typeface="Open Sans" panose="020B0606030504020204" pitchFamily="34" charset="0"/>
                <a:cs typeface="Open Sans" panose="020B0606030504020204" pitchFamily="34" charset="0"/>
              </a:rPr>
              <a:t>” section of the application as enclosed in the signed funding agreement are permissible uses of awarded funds. </a:t>
            </a:r>
          </a:p>
          <a:p>
            <a:pPr marL="742950" lvl="1" indent="-285750">
              <a:spcBef>
                <a:spcPts val="600"/>
              </a:spcBef>
              <a:spcAft>
                <a:spcPts val="600"/>
              </a:spcAft>
              <a:buFont typeface="Arial" panose="020B0604020202020204" pitchFamily="34" charset="0"/>
              <a:buChar char="•"/>
            </a:pPr>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1761C7B7-79D8-4F6D-BCEF-BB3ED4A87986}"/>
              </a:ext>
            </a:extLst>
          </p:cNvPr>
          <p:cNvSpPr txBox="1"/>
          <p:nvPr/>
        </p:nvSpPr>
        <p:spPr>
          <a:xfrm>
            <a:off x="362532" y="975438"/>
            <a:ext cx="4336218" cy="523220"/>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CPPS</a:t>
            </a:r>
            <a:r>
              <a:rPr lang="en-US" sz="2800" dirty="0">
                <a:solidFill>
                  <a:prstClr val="black"/>
                </a:solidFill>
                <a:latin typeface="Open Sans" panose="020B0606030504020204" pitchFamily="34" charset="0"/>
                <a:ea typeface="Open Sans" panose="020B0606030504020204" pitchFamily="34" charset="0"/>
                <a:cs typeface="Open Sans" panose="020B0606030504020204" pitchFamily="34" charset="0"/>
                <a:sym typeface="Arial"/>
              </a:rPr>
              <a:t> Payments </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3" name="TextBox 12">
            <a:extLst>
              <a:ext uri="{FF2B5EF4-FFF2-40B4-BE49-F238E27FC236}">
                <a16:creationId xmlns:a16="http://schemas.microsoft.com/office/drawing/2014/main" id="{36FBE8E7-7E1F-4836-A2E1-85ED65D5C0C6}"/>
              </a:ext>
            </a:extLst>
          </p:cNvPr>
          <p:cNvSpPr txBox="1"/>
          <p:nvPr/>
        </p:nvSpPr>
        <p:spPr>
          <a:xfrm>
            <a:off x="362531" y="1498658"/>
            <a:ext cx="8019467" cy="461665"/>
          </a:xfrm>
          <a:prstGeom prst="rect">
            <a:avLst/>
          </a:prstGeom>
          <a:noFill/>
        </p:spPr>
        <p:txBody>
          <a:bodyPr wrap="square" rtlCol="0">
            <a:spAutoFit/>
          </a:bodyPr>
          <a:lstStyle/>
          <a:p>
            <a:pPr lvl="0" defTabSz="806867">
              <a:defRPr/>
            </a:pPr>
            <a:r>
              <a:rPr lang="en-US" sz="2400" kern="1200"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rPr>
              <a:t>Payment Procedure</a:t>
            </a:r>
            <a:endPar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p:txBody>
      </p:sp>
      <p:pic>
        <p:nvPicPr>
          <p:cNvPr id="8" name="Picture 2" descr="Image result for example of invoice">
            <a:extLst>
              <a:ext uri="{FF2B5EF4-FFF2-40B4-BE49-F238E27FC236}">
                <a16:creationId xmlns:a16="http://schemas.microsoft.com/office/drawing/2014/main" id="{1DE07AF0-3D0D-4BFC-9A63-C6E41961F0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7654" y="1647524"/>
            <a:ext cx="2081662" cy="27011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cleared check">
            <a:extLst>
              <a:ext uri="{FF2B5EF4-FFF2-40B4-BE49-F238E27FC236}">
                <a16:creationId xmlns:a16="http://schemas.microsoft.com/office/drawing/2014/main" id="{7494E68C-8493-4B14-BE98-6D14279B25F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310" t="17548" r="17990" b="8094"/>
          <a:stretch/>
        </p:blipFill>
        <p:spPr bwMode="auto">
          <a:xfrm>
            <a:off x="7127246" y="4598999"/>
            <a:ext cx="2163705" cy="1897051"/>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370D8A46-2E34-BEA8-AF5E-5DFF15ED0E5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41250" t="-141250" r="-141250" b="-141250"/>
          <a:stretch>
            <a:fillRect/>
          </a:stretch>
        </p:blipFill>
        <p:spPr>
          <a:xfrm>
            <a:off x="7633411" y="5347411"/>
            <a:ext cx="2331720" cy="2331720"/>
          </a:xfrm>
          <a:prstGeom prst="ellipse">
            <a:avLst/>
          </a:prstGeom>
        </p:spPr>
      </p:pic>
    </p:spTree>
    <p:extLst>
      <p:ext uri="{BB962C8B-B14F-4D97-AF65-F5344CB8AC3E}">
        <p14:creationId xmlns:p14="http://schemas.microsoft.com/office/powerpoint/2010/main" val="3310503615"/>
      </p:ext>
    </p:extLst>
  </p:cSld>
  <p:clrMapOvr>
    <a:masterClrMapping/>
  </p:clrMapOvr>
  <mc:AlternateContent xmlns:mc="http://schemas.openxmlformats.org/markup-compatibility/2006">
    <mc:Choice xmlns:p14="http://schemas.microsoft.com/office/powerpoint/2010/main" Requires="p14">
      <p:transition spd="slow" p14:dur="2000" advTm="76643"/>
    </mc:Choice>
    <mc:Fallback>
      <p:transition spd="slow" advTm="76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9" name="Rectangle 8">
            <a:extLst>
              <a:ext uri="{FF2B5EF4-FFF2-40B4-BE49-F238E27FC236}">
                <a16:creationId xmlns:a16="http://schemas.microsoft.com/office/drawing/2014/main" id="{B6A96468-5F3E-44D4-BF55-D420FE8D2C52}"/>
              </a:ext>
            </a:extLst>
          </p:cNvPr>
          <p:cNvSpPr/>
          <p:nvPr/>
        </p:nvSpPr>
        <p:spPr>
          <a:xfrm>
            <a:off x="362532" y="1938167"/>
            <a:ext cx="6409460" cy="6001643"/>
          </a:xfrm>
          <a:prstGeom prst="rect">
            <a:avLst/>
          </a:prstGeom>
        </p:spPr>
        <p:txBody>
          <a:bodyPr wrap="square">
            <a:sp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Council Administration will provide a reporting template.</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Please retain: </a:t>
            </a:r>
          </a:p>
          <a:p>
            <a:pPr marL="742950" lvl="1" indent="-285750">
              <a:spcBef>
                <a:spcPts val="600"/>
              </a:spcBef>
              <a:spcAft>
                <a:spcPts val="600"/>
              </a:spcAft>
              <a:buFont typeface="Arial" panose="020B0604020202020204" pitchFamily="34" charset="0"/>
              <a:buChar cha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Proof of Purchase documentation (i.e., receipts, invoices, pay stubs, time sheets, etc.).</a:t>
            </a:r>
          </a:p>
          <a:p>
            <a:pPr marL="742950" lvl="1" indent="-28575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Proof of Payment documentation (i.e., bank/credit card statement, cancelled check, etc.).</a:t>
            </a:r>
          </a:p>
          <a:p>
            <a:pPr marL="285750" indent="-285750">
              <a:spcBef>
                <a:spcPts val="600"/>
              </a:spcBef>
              <a:spcAft>
                <a:spcPts val="600"/>
              </a:spcAft>
              <a:buFont typeface="Arial" panose="020B0604020202020204" pitchFamily="34" charset="0"/>
              <a:buChar char="•"/>
            </a:pP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All documentation is due</a:t>
            </a:r>
            <a:r>
              <a:rPr lang="en-US"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no later than 30 days after the end of Fiscal Year 2025, on July 31, 2025. </a:t>
            </a:r>
          </a:p>
          <a:p>
            <a:pPr marL="742950" lvl="1" indent="-285750">
              <a:spcBef>
                <a:spcPts val="600"/>
              </a:spcBef>
              <a:spcAft>
                <a:spcPts val="600"/>
              </a:spcAft>
              <a:buFont typeface="Arial" panose="020B0604020202020204" pitchFamily="34" charset="0"/>
              <a:buChar cha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Grantees that fail to meet this requirement will be placed on a “Delinquency” list. </a:t>
            </a:r>
          </a:p>
          <a:p>
            <a:pPr marR="0" lvl="0" algn="l" defTabSz="914400" rtl="0" eaLnBrk="1" fontAlgn="auto" latinLnBrk="0" hangingPunct="1">
              <a:lnSpc>
                <a:spcPct val="100000"/>
              </a:lnSpc>
              <a:spcBef>
                <a:spcPts val="600"/>
              </a:spcBef>
              <a:spcAft>
                <a:spcPts val="600"/>
              </a:spcAft>
              <a:buClrTx/>
              <a:buSzTx/>
              <a:tabLst/>
              <a:defRPr/>
            </a:pP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1761C7B7-79D8-4F6D-BCEF-BB3ED4A87986}"/>
              </a:ext>
            </a:extLst>
          </p:cNvPr>
          <p:cNvSpPr txBox="1"/>
          <p:nvPr/>
        </p:nvSpPr>
        <p:spPr>
          <a:xfrm>
            <a:off x="362531" y="975438"/>
            <a:ext cx="8255003" cy="523220"/>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CPPS </a:t>
            </a:r>
            <a:r>
              <a:rPr lang="en-US" sz="2800" dirty="0">
                <a:solidFill>
                  <a:prstClr val="black"/>
                </a:solidFill>
                <a:latin typeface="Open Sans" panose="020B0606030504020204" pitchFamily="34" charset="0"/>
                <a:ea typeface="Open Sans" panose="020B0606030504020204" pitchFamily="34" charset="0"/>
                <a:cs typeface="Open Sans" panose="020B0606030504020204" pitchFamily="34" charset="0"/>
                <a:sym typeface="Arial"/>
              </a:rPr>
              <a:t>Payments</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3" name="TextBox 12">
            <a:extLst>
              <a:ext uri="{FF2B5EF4-FFF2-40B4-BE49-F238E27FC236}">
                <a16:creationId xmlns:a16="http://schemas.microsoft.com/office/drawing/2014/main" id="{36FBE8E7-7E1F-4836-A2E1-85ED65D5C0C6}"/>
              </a:ext>
            </a:extLst>
          </p:cNvPr>
          <p:cNvSpPr txBox="1"/>
          <p:nvPr/>
        </p:nvSpPr>
        <p:spPr>
          <a:xfrm>
            <a:off x="362531" y="1426360"/>
            <a:ext cx="8019467" cy="461665"/>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Payment Procedure</a:t>
            </a:r>
            <a:endPar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p:txBody>
      </p:sp>
      <p:pic>
        <p:nvPicPr>
          <p:cNvPr id="8" name="Picture 2" descr="Image result for example of invoice">
            <a:extLst>
              <a:ext uri="{FF2B5EF4-FFF2-40B4-BE49-F238E27FC236}">
                <a16:creationId xmlns:a16="http://schemas.microsoft.com/office/drawing/2014/main" id="{CF2BC7F3-A2B6-4900-A409-269B287C0A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7654" y="1647524"/>
            <a:ext cx="2081662" cy="27011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cleared check">
            <a:extLst>
              <a:ext uri="{FF2B5EF4-FFF2-40B4-BE49-F238E27FC236}">
                <a16:creationId xmlns:a16="http://schemas.microsoft.com/office/drawing/2014/main" id="{E2A47AFE-B0CE-4A4E-B455-9F7DF979EA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310" t="17548" r="17990" b="8094"/>
          <a:stretch/>
        </p:blipFill>
        <p:spPr bwMode="auto">
          <a:xfrm>
            <a:off x="7127246" y="4598999"/>
            <a:ext cx="2163705" cy="1897051"/>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34983829-76C2-7322-D8C4-D5DED75A848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41250" t="-141250" r="-141250" b="-141250"/>
          <a:stretch>
            <a:fillRect/>
          </a:stretch>
        </p:blipFill>
        <p:spPr>
          <a:xfrm>
            <a:off x="7633411" y="5347411"/>
            <a:ext cx="2331720" cy="2331720"/>
          </a:xfrm>
          <a:prstGeom prst="ellipse">
            <a:avLst/>
          </a:prstGeom>
        </p:spPr>
      </p:pic>
    </p:spTree>
    <p:extLst>
      <p:ext uri="{BB962C8B-B14F-4D97-AF65-F5344CB8AC3E}">
        <p14:creationId xmlns:p14="http://schemas.microsoft.com/office/powerpoint/2010/main" val="1858142403"/>
      </p:ext>
    </p:extLst>
  </p:cSld>
  <p:clrMapOvr>
    <a:masterClrMapping/>
  </p:clrMapOvr>
  <mc:AlternateContent xmlns:mc="http://schemas.openxmlformats.org/markup-compatibility/2006">
    <mc:Choice xmlns:p14="http://schemas.microsoft.com/office/powerpoint/2010/main" Requires="p14">
      <p:transition spd="slow" p14:dur="2000" advTm="59242"/>
    </mc:Choice>
    <mc:Fallback>
      <p:transition spd="slow" advTm="59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9" name="Rectangle 8">
            <a:extLst>
              <a:ext uri="{FF2B5EF4-FFF2-40B4-BE49-F238E27FC236}">
                <a16:creationId xmlns:a16="http://schemas.microsoft.com/office/drawing/2014/main" id="{B6A96468-5F3E-44D4-BF55-D420FE8D2C52}"/>
              </a:ext>
            </a:extLst>
          </p:cNvPr>
          <p:cNvSpPr/>
          <p:nvPr/>
        </p:nvSpPr>
        <p:spPr>
          <a:xfrm>
            <a:off x="362531" y="1965327"/>
            <a:ext cx="6409460" cy="5355312"/>
          </a:xfrm>
          <a:prstGeom prst="rect">
            <a:avLst/>
          </a:prstGeom>
        </p:spPr>
        <p:txBody>
          <a:bodyPr wrap="square">
            <a:spAutoFit/>
          </a:bodyPr>
          <a:lstStyle/>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CPPS funds cannot be disbursed until awards are approved by the full City Council and funding agreements are signed by all parties. </a:t>
            </a:r>
          </a:p>
          <a:p>
            <a:pPr marL="800100" lvl="1" indent="-342900">
              <a:spcBef>
                <a:spcPts val="600"/>
              </a:spcBef>
              <a:spcAft>
                <a:spcPts val="600"/>
              </a:spcAft>
              <a:buFont typeface="Arial" panose="020B0604020202020204" pitchFamily="34" charset="0"/>
              <a:buChar char="•"/>
              <a:defRP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Projected for March 2025.</a:t>
            </a:r>
          </a:p>
          <a:p>
            <a:pPr marL="342900" indent="-342900">
              <a:spcBef>
                <a:spcPts val="600"/>
              </a:spcBef>
              <a:spcAft>
                <a:spcPts val="600"/>
              </a:spcAft>
              <a:buFont typeface="Arial" panose="020B0604020202020204" pitchFamily="34" charset="0"/>
              <a:buChar char="•"/>
              <a:defRPr/>
            </a:pPr>
            <a:r>
              <a:rPr lang="en-US" sz="2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Funds may be utilized for any eligible expenses incurred within the City’s Fiscal Year 2025 (</a:t>
            </a:r>
            <a:r>
              <a:rPr lang="en-US" sz="2000"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July 1, 2024 – June 30, 2025</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r>
              <a:rPr lang="en-US" sz="2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p>
          <a:p>
            <a:pPr marL="342900" indent="-342900">
              <a:spcBef>
                <a:spcPts val="600"/>
              </a:spcBef>
              <a:spcAft>
                <a:spcPts val="600"/>
              </a:spcAft>
              <a:buFont typeface="Arial" panose="020B0604020202020204" pitchFamily="34" charset="0"/>
              <a:buChar char="•"/>
              <a:defRP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Full award will be disbursed once the Agreement is approved by the full Council.</a:t>
            </a:r>
          </a:p>
          <a:p>
            <a:pPr marL="342900" indent="-342900">
              <a:spcBef>
                <a:spcPts val="600"/>
              </a:spcBef>
              <a:spcAft>
                <a:spcPts val="600"/>
              </a:spcAft>
              <a:buFont typeface="Arial" panose="020B0604020202020204" pitchFamily="34" charset="0"/>
              <a:buChar char="•"/>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Receipt of payment from the City can take up to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30 days </a:t>
            </a: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once processed.</a:t>
            </a:r>
          </a:p>
          <a:p>
            <a:pPr marL="342900" indent="-342900">
              <a:spcBef>
                <a:spcPts val="600"/>
              </a:spcBef>
              <a:spcAft>
                <a:spcPts val="600"/>
              </a:spcAft>
              <a:buFont typeface="Arial" panose="020B0604020202020204" pitchFamily="34" charset="0"/>
              <a:buChar char="•"/>
              <a:defRP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CPPS applicants should be prepared to finance any proposed projects upfront.</a:t>
            </a: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1761C7B7-79D8-4F6D-BCEF-BB3ED4A87986}"/>
              </a:ext>
            </a:extLst>
          </p:cNvPr>
          <p:cNvSpPr txBox="1"/>
          <p:nvPr/>
        </p:nvSpPr>
        <p:spPr>
          <a:xfrm>
            <a:off x="362531" y="975438"/>
            <a:ext cx="8255003" cy="523220"/>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CPPS Payments</a:t>
            </a:r>
          </a:p>
        </p:txBody>
      </p:sp>
      <p:sp>
        <p:nvSpPr>
          <p:cNvPr id="13" name="TextBox 12">
            <a:extLst>
              <a:ext uri="{FF2B5EF4-FFF2-40B4-BE49-F238E27FC236}">
                <a16:creationId xmlns:a16="http://schemas.microsoft.com/office/drawing/2014/main" id="{36FBE8E7-7E1F-4836-A2E1-85ED65D5C0C6}"/>
              </a:ext>
            </a:extLst>
          </p:cNvPr>
          <p:cNvSpPr txBox="1"/>
          <p:nvPr/>
        </p:nvSpPr>
        <p:spPr>
          <a:xfrm>
            <a:off x="362531" y="1426360"/>
            <a:ext cx="8019467" cy="461665"/>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lang="en-US" sz="2400"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rPr>
              <a:t>Payment </a:t>
            </a:r>
            <a:r>
              <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Reminders</a:t>
            </a:r>
            <a:endPar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p:txBody>
      </p:sp>
      <p:pic>
        <p:nvPicPr>
          <p:cNvPr id="8" name="Picture 2" descr="Image result for example of invoice">
            <a:extLst>
              <a:ext uri="{FF2B5EF4-FFF2-40B4-BE49-F238E27FC236}">
                <a16:creationId xmlns:a16="http://schemas.microsoft.com/office/drawing/2014/main" id="{CF2BC7F3-A2B6-4900-A409-269B287C0A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7654" y="1647524"/>
            <a:ext cx="2081662" cy="27011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cleared check">
            <a:extLst>
              <a:ext uri="{FF2B5EF4-FFF2-40B4-BE49-F238E27FC236}">
                <a16:creationId xmlns:a16="http://schemas.microsoft.com/office/drawing/2014/main" id="{E2A47AFE-B0CE-4A4E-B455-9F7DF979EA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310" t="17548" r="17990" b="8094"/>
          <a:stretch/>
        </p:blipFill>
        <p:spPr bwMode="auto">
          <a:xfrm>
            <a:off x="7127246" y="4598999"/>
            <a:ext cx="2163705" cy="1897051"/>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E969FB27-3353-23AD-F8B8-5C127013BD6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41250" t="-141250" r="-141250" b="-141250"/>
          <a:stretch>
            <a:fillRect/>
          </a:stretch>
        </p:blipFill>
        <p:spPr>
          <a:xfrm>
            <a:off x="7633411" y="5347411"/>
            <a:ext cx="2331720" cy="2331720"/>
          </a:xfrm>
          <a:prstGeom prst="ellipse">
            <a:avLst/>
          </a:prstGeom>
        </p:spPr>
      </p:pic>
    </p:spTree>
    <p:extLst>
      <p:ext uri="{BB962C8B-B14F-4D97-AF65-F5344CB8AC3E}">
        <p14:creationId xmlns:p14="http://schemas.microsoft.com/office/powerpoint/2010/main" val="1623792602"/>
      </p:ext>
    </p:extLst>
  </p:cSld>
  <p:clrMapOvr>
    <a:masterClrMapping/>
  </p:clrMapOvr>
  <mc:AlternateContent xmlns:mc="http://schemas.openxmlformats.org/markup-compatibility/2006">
    <mc:Choice xmlns:p14="http://schemas.microsoft.com/office/powerpoint/2010/main" Requires="p14">
      <p:transition spd="slow" p14:dur="2000" advTm="79450"/>
    </mc:Choice>
    <mc:Fallback>
      <p:transition spd="slow" advTm="79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262" y="2544427"/>
            <a:ext cx="8608762" cy="3145270"/>
          </a:xfrm>
        </p:spPr>
        <p:txBody>
          <a:bodyPr>
            <a:noAutofit/>
          </a:bodyPr>
          <a:lstStyle/>
          <a:p>
            <a:pPr>
              <a:lnSpc>
                <a:spcPct val="120000"/>
              </a:lnSpc>
            </a:pPr>
            <a:r>
              <a:rPr lang="en-US" sz="2000" dirty="0">
                <a:latin typeface="Open Sans" panose="020B0606030504020204" pitchFamily="34" charset="0"/>
                <a:ea typeface="Open Sans" panose="020B0606030504020204" pitchFamily="34" charset="0"/>
                <a:cs typeface="Open Sans" panose="020B0606030504020204" pitchFamily="34" charset="0"/>
              </a:rPr>
              <a:t>CPPS funding is awarded to </a:t>
            </a:r>
            <a:r>
              <a:rPr lang="en-US" sz="2000" b="1" dirty="0">
                <a:latin typeface="Open Sans" panose="020B0606030504020204" pitchFamily="34" charset="0"/>
                <a:ea typeface="Open Sans" panose="020B0606030504020204" pitchFamily="34" charset="0"/>
                <a:cs typeface="Open Sans" panose="020B0606030504020204" pitchFamily="34" charset="0"/>
              </a:rPr>
              <a:t>tax exempt or nonprofit organizations</a:t>
            </a:r>
            <a:r>
              <a:rPr lang="en-US" sz="2000" dirty="0">
                <a:latin typeface="Open Sans" panose="020B0606030504020204" pitchFamily="34" charset="0"/>
                <a:ea typeface="Open Sans" panose="020B0606030504020204" pitchFamily="34" charset="0"/>
                <a:cs typeface="Open Sans" panose="020B0606030504020204" pitchFamily="34" charset="0"/>
              </a:rPr>
              <a:t> and </a:t>
            </a:r>
            <a:r>
              <a:rPr lang="en-US" sz="2000" b="1" dirty="0">
                <a:latin typeface="Open Sans" panose="020B0606030504020204" pitchFamily="34" charset="0"/>
                <a:ea typeface="Open Sans" panose="020B0606030504020204" pitchFamily="34" charset="0"/>
                <a:cs typeface="Open Sans" panose="020B0606030504020204" pitchFamily="34" charset="0"/>
              </a:rPr>
              <a:t>public agencies </a:t>
            </a:r>
            <a:r>
              <a:rPr lang="en-US" sz="2000" dirty="0">
                <a:latin typeface="Open Sans" panose="020B0606030504020204" pitchFamily="34" charset="0"/>
                <a:ea typeface="Open Sans" panose="020B0606030504020204" pitchFamily="34" charset="0"/>
                <a:cs typeface="Open Sans" panose="020B0606030504020204" pitchFamily="34" charset="0"/>
              </a:rPr>
              <a:t>for projects, programs, or services that serve a lawful public purpose to benefit the City’s neighborhoods and communities.</a:t>
            </a:r>
          </a:p>
          <a:p>
            <a:pPr>
              <a:lnSpc>
                <a:spcPct val="120000"/>
              </a:lnSpc>
            </a:pPr>
            <a:r>
              <a:rPr lang="en-US" sz="2000" dirty="0">
                <a:latin typeface="Open Sans" panose="020B0606030504020204" pitchFamily="34" charset="0"/>
                <a:ea typeface="Open Sans" panose="020B0606030504020204" pitchFamily="34" charset="0"/>
                <a:cs typeface="Open Sans" panose="020B0606030504020204" pitchFamily="34" charset="0"/>
              </a:rPr>
              <a:t>CPPS funding is awarded at the discretion of each Council Office. </a:t>
            </a:r>
          </a:p>
          <a:p>
            <a:pPr>
              <a:lnSpc>
                <a:spcPct val="120000"/>
              </a:lnSpc>
            </a:pPr>
            <a:r>
              <a:rPr lang="en-US" sz="2000" dirty="0">
                <a:latin typeface="Open Sans" panose="020B0606030504020204" pitchFamily="34" charset="0"/>
                <a:ea typeface="Open Sans" panose="020B0606030504020204" pitchFamily="34" charset="0"/>
                <a:cs typeface="Open Sans" panose="020B0606030504020204" pitchFamily="34" charset="0"/>
              </a:rPr>
              <a:t>CPPS is governed by </a:t>
            </a:r>
            <a:r>
              <a:rPr lang="en-US" sz="2000" u="sng" dirty="0">
                <a:latin typeface="Open Sans" panose="020B0606030504020204" pitchFamily="34" charset="0"/>
                <a:ea typeface="Open Sans" panose="020B0606030504020204" pitchFamily="34" charset="0"/>
                <a:cs typeface="Open Sans" panose="020B0606030504020204" pitchFamily="34" charset="0"/>
                <a:hlinkClick r:id="rId6"/>
              </a:rPr>
              <a:t>Council Policy 100-06</a:t>
            </a:r>
            <a:r>
              <a:rPr lang="en-US" sz="2000" u="sng"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which was revised last year.</a:t>
            </a:r>
          </a:p>
          <a:p>
            <a:pPr marL="0" indent="0">
              <a:lnSpc>
                <a:spcPct val="120000"/>
              </a:lnSpc>
              <a:buNone/>
            </a:pPr>
            <a:endParaRPr lang="en-US" sz="2100"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endParaRPr lang="en-US" sz="2100" b="1"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endParaRPr lang="en-US" sz="2100" b="1"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endParaRPr lang="en-US" sz="2100" b="1" dirty="0">
              <a:latin typeface="Open Sans" panose="020B0606030504020204" pitchFamily="34" charset="0"/>
              <a:ea typeface="Open Sans" panose="020B0606030504020204" pitchFamily="34" charset="0"/>
              <a:cs typeface="Open Sans" panose="020B0606030504020204" pitchFamily="34" charset="0"/>
            </a:endParaRPr>
          </a:p>
          <a:p>
            <a:pPr lvl="1">
              <a:lnSpc>
                <a:spcPct val="120000"/>
              </a:lnSpc>
            </a:pPr>
            <a:endParaRPr lang="en-US" sz="2100" b="1" dirty="0">
              <a:latin typeface="Open Sans" panose="020B0606030504020204" pitchFamily="34" charset="0"/>
              <a:ea typeface="Open Sans" panose="020B0606030504020204" pitchFamily="34" charset="0"/>
              <a:cs typeface="Open Sans" panose="020B0606030504020204" pitchFamily="34" charset="0"/>
            </a:endParaRPr>
          </a:p>
          <a:p>
            <a:pPr lvl="1">
              <a:lnSpc>
                <a:spcPct val="120000"/>
              </a:lnSpc>
            </a:pPr>
            <a:endParaRPr lang="en-US" sz="21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2054" name="Picture 6" descr="Image result for biocom festival of science and engineering">
            <a:extLst>
              <a:ext uri="{FF2B5EF4-FFF2-40B4-BE49-F238E27FC236}">
                <a16:creationId xmlns:a16="http://schemas.microsoft.com/office/drawing/2014/main" id="{66D273B9-4EE8-4AF7-8814-6AB17D9E6A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0953" y="5689697"/>
            <a:ext cx="2478175" cy="15575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5" name="TextBox 4"/>
          <p:cNvSpPr txBox="1"/>
          <p:nvPr/>
        </p:nvSpPr>
        <p:spPr>
          <a:xfrm>
            <a:off x="354262" y="1041832"/>
            <a:ext cx="9021750" cy="954107"/>
          </a:xfrm>
          <a:prstGeom prst="rect">
            <a:avLst/>
          </a:prstGeom>
          <a:noFill/>
        </p:spPr>
        <p:txBody>
          <a:bodyPr wrap="squar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Community Projects, Programs and Services (CPPS) Funding Program</a:t>
            </a:r>
          </a:p>
        </p:txBody>
      </p:sp>
      <p:sp>
        <p:nvSpPr>
          <p:cNvPr id="6" name="TextBox 5"/>
          <p:cNvSpPr txBox="1"/>
          <p:nvPr/>
        </p:nvSpPr>
        <p:spPr>
          <a:xfrm>
            <a:off x="354262" y="1995939"/>
            <a:ext cx="8764338" cy="461665"/>
          </a:xfrm>
          <a:prstGeom prst="rect">
            <a:avLst/>
          </a:prstGeom>
          <a:noFill/>
        </p:spPr>
        <p:txBody>
          <a:bodyPr wrap="square" rtlCol="0">
            <a:spAutoFit/>
          </a:bodyPr>
          <a:lstStyle/>
          <a:p>
            <a:r>
              <a:rPr lang="en-US" sz="240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Background</a:t>
            </a:r>
          </a:p>
        </p:txBody>
      </p:sp>
      <p:pic>
        <p:nvPicPr>
          <p:cNvPr id="10" name="Picture 9">
            <a:extLst>
              <a:ext uri="{FF2B5EF4-FFF2-40B4-BE49-F238E27FC236}">
                <a16:creationId xmlns:a16="http://schemas.microsoft.com/office/drawing/2014/main" id="{2B064F94-0333-436C-9B07-905344F62A04}"/>
              </a:ext>
            </a:extLst>
          </p:cNvPr>
          <p:cNvPicPr>
            <a:picLocks noChangeAspect="1"/>
          </p:cNvPicPr>
          <p:nvPr/>
        </p:nvPicPr>
        <p:blipFill rotWithShape="1">
          <a:blip r:embed="rId8"/>
          <a:srcRect l="5067"/>
          <a:stretch/>
        </p:blipFill>
        <p:spPr>
          <a:xfrm>
            <a:off x="1562170" y="5689697"/>
            <a:ext cx="2815279" cy="1542760"/>
          </a:xfrm>
          <a:prstGeom prst="rect">
            <a:avLst/>
          </a:prstGeom>
        </p:spPr>
      </p:pic>
      <p:pic>
        <p:nvPicPr>
          <p:cNvPr id="9" name="Audio 8">
            <a:hlinkClick r:id="" action="ppaction://media"/>
            <a:extLst>
              <a:ext uri="{FF2B5EF4-FFF2-40B4-BE49-F238E27FC236}">
                <a16:creationId xmlns:a16="http://schemas.microsoft.com/office/drawing/2014/main" id="{FF029A27-B52F-F6E9-E2A8-CCAE0D34D2D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41250" t="-141250" r="-141250" b="-141250"/>
          <a:stretch>
            <a:fillRect/>
          </a:stretch>
        </p:blipFill>
        <p:spPr>
          <a:xfrm>
            <a:off x="7633411" y="5347411"/>
            <a:ext cx="2331720" cy="2331720"/>
          </a:xfrm>
          <a:prstGeom prst="ellipse">
            <a:avLst/>
          </a:prstGeom>
        </p:spPr>
      </p:pic>
    </p:spTree>
    <p:extLst>
      <p:ext uri="{BB962C8B-B14F-4D97-AF65-F5344CB8AC3E}">
        <p14:creationId xmlns:p14="http://schemas.microsoft.com/office/powerpoint/2010/main" val="726542713"/>
      </p:ext>
    </p:extLst>
  </p:cSld>
  <p:clrMapOvr>
    <a:masterClrMapping/>
  </p:clrMapOvr>
  <mc:AlternateContent xmlns:mc="http://schemas.openxmlformats.org/markup-compatibility/2006">
    <mc:Choice xmlns:p14="http://schemas.microsoft.com/office/powerpoint/2010/main" Requires="p14">
      <p:transition spd="slow" p14:dur="2000" advTm="75831"/>
    </mc:Choice>
    <mc:Fallback>
      <p:transition spd="slow" advTm="75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931209"/>
            <a:ext cx="8608762" cy="2533922"/>
          </a:xfrm>
        </p:spPr>
        <p:txBody>
          <a:bodyPr>
            <a:noAutofit/>
          </a:bodyPr>
          <a:lstStyle/>
          <a:p>
            <a:pPr>
              <a:lnSpc>
                <a:spcPct val="120000"/>
              </a:lnSpc>
            </a:pPr>
            <a:r>
              <a:rPr lang="en-US" sz="2000" b="1"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Council Offices</a:t>
            </a:r>
            <a:r>
              <a:rPr lang="en-US" sz="20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r>
              <a:rPr lang="en-US" sz="20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hlinkClick r:id="rId8"/>
              </a:rPr>
              <a:t>https://www.sandiego.gov/citycouncil</a:t>
            </a:r>
            <a:r>
              <a:rPr lang="en-US" sz="20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p>
          <a:p>
            <a:pPr>
              <a:lnSpc>
                <a:spcPct val="120000"/>
              </a:lnSpc>
            </a:pPr>
            <a:r>
              <a:rPr lang="en-US" sz="2000" b="1"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CPPS Homepage </a:t>
            </a:r>
            <a:r>
              <a:rPr lang="en-US" sz="20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r>
              <a:rPr lang="en-US" sz="20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hlinkClick r:id="rId9"/>
              </a:rPr>
              <a:t>https://www.sandiego.gov/citycouncil/cpps</a:t>
            </a:r>
            <a:r>
              <a:rPr lang="en-US" sz="20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r>
              <a:rPr lang="en-US" sz="2000" b="1" dirty="0">
                <a:latin typeface="Open Sans" panose="020B0606030504020204" pitchFamily="34" charset="0"/>
                <a:ea typeface="Open Sans" panose="020B0606030504020204" pitchFamily="34" charset="0"/>
                <a:cs typeface="Open Sans" panose="020B0606030504020204" pitchFamily="34" charset="0"/>
              </a:rPr>
              <a:t>ACCF Homepage</a:t>
            </a:r>
            <a:r>
              <a:rPr lang="en-US" sz="20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r>
              <a:rPr lang="en-US" sz="20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hlinkClick r:id="rId10"/>
              </a:rPr>
              <a:t>https://www.sandiego.gov/citycouncil/ACCF</a:t>
            </a:r>
            <a:r>
              <a:rPr lang="en-US" sz="20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r>
              <a:rPr lang="en-US" sz="2000" b="1"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Office Hours</a:t>
            </a:r>
            <a:r>
              <a:rPr lang="en-US" sz="20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By Appointment (Zoom or Phone</a:t>
            </a:r>
            <a:r>
              <a:rPr lang="en-US" sz="2000" i="1"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r>
              <a:rPr lang="en-US" sz="20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502920" lvl="1" indent="0">
              <a:lnSpc>
                <a:spcPct val="120000"/>
              </a:lnSpc>
              <a:buNone/>
            </a:pPr>
            <a:endParaRPr lang="en-US" sz="1360" dirty="0">
              <a:latin typeface="Open Sans" panose="020B0606030504020204" pitchFamily="34" charset="0"/>
              <a:ea typeface="Open Sans" panose="020B0606030504020204" pitchFamily="34" charset="0"/>
              <a:cs typeface="Open Sans" panose="020B0606030504020204" pitchFamily="34" charset="0"/>
            </a:endParaRPr>
          </a:p>
          <a:p>
            <a:pPr marL="502920" lvl="1" indent="0">
              <a:lnSpc>
                <a:spcPct val="120000"/>
              </a:lnSpc>
              <a:buNone/>
            </a:pPr>
            <a:endParaRPr lang="en-US" sz="136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p:nvSpPr>
        <p:spPr>
          <a:xfrm>
            <a:off x="342900" y="966312"/>
            <a:ext cx="90217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Assistance</a:t>
            </a:r>
          </a:p>
        </p:txBody>
      </p:sp>
      <p:sp>
        <p:nvSpPr>
          <p:cNvPr id="6" name="TextBox 5"/>
          <p:cNvSpPr txBox="1"/>
          <p:nvPr/>
        </p:nvSpPr>
        <p:spPr>
          <a:xfrm>
            <a:off x="354262" y="1497510"/>
            <a:ext cx="87643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To Learn More</a:t>
            </a:r>
          </a:p>
        </p:txBody>
      </p:sp>
      <p:sp>
        <p:nvSpPr>
          <p:cNvPr id="7" name="TextBox 6">
            <a:extLst>
              <a:ext uri="{FF2B5EF4-FFF2-40B4-BE49-F238E27FC236}">
                <a16:creationId xmlns:a16="http://schemas.microsoft.com/office/drawing/2014/main" id="{848E924E-EF74-4B4D-98F8-F31CC58F9F4C}"/>
              </a:ext>
            </a:extLst>
          </p:cNvPr>
          <p:cNvSpPr txBox="1"/>
          <p:nvPr/>
        </p:nvSpPr>
        <p:spPr>
          <a:xfrm>
            <a:off x="354262" y="4432571"/>
            <a:ext cx="87643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Contact Us</a:t>
            </a:r>
          </a:p>
        </p:txBody>
      </p:sp>
      <p:pic>
        <p:nvPicPr>
          <p:cNvPr id="6148" name="Picture 4" descr="Image result for computer mouse clipart">
            <a:extLst>
              <a:ext uri="{FF2B5EF4-FFF2-40B4-BE49-F238E27FC236}">
                <a16:creationId xmlns:a16="http://schemas.microsoft.com/office/drawing/2014/main" id="{1E596DFB-D63C-43BA-963D-FE2C0B713CD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654629">
            <a:off x="7594772" y="3901095"/>
            <a:ext cx="2364653" cy="10561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BEE4979-330B-4385-8FC9-B2D5FAC8F4ED}"/>
              </a:ext>
            </a:extLst>
          </p:cNvPr>
          <p:cNvSpPr txBox="1"/>
          <p:nvPr/>
        </p:nvSpPr>
        <p:spPr>
          <a:xfrm>
            <a:off x="354262" y="4898830"/>
            <a:ext cx="9513638" cy="2286139"/>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Submit ACCF questions to </a:t>
            </a:r>
            <a:r>
              <a:rPr kumimoji="0" lang="en-US"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hlinkClick r:id="rId12"/>
              </a:rPr>
              <a:t>ACCF@sandiego.gov</a:t>
            </a:r>
            <a:endParaRPr kumimoji="0" lang="en-US"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Submit CPPS questions to </a:t>
            </a:r>
            <a:r>
              <a:rPr kumimoji="0" lang="en-US"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hlinkClick r:id="rId13"/>
              </a:rPr>
              <a:t>CPPS@sandiego.gov</a:t>
            </a:r>
            <a:r>
              <a:rPr kumimoji="0" lang="en-US"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0" marR="0" lvl="1"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Council Administration	Malachi Bielecki		Abigail Edwards</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 C Street, MS 10A	Grants Coordinator		Grants Coordinator</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San Diego, CA 92101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4"/>
              </a:rPr>
              <a:t>Mbielecki@sandiego.gov</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5"/>
              </a:rPr>
              <a:t>EdwardsA@sandiego.gov</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619-236-6441</a:t>
            </a:r>
            <a:r>
              <a:rPr kumimoji="0" lang="en-US" sz="15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 name="Recorded Sound">
            <a:hlinkClick r:id="" action="ppaction://media"/>
            <a:extLst>
              <a:ext uri="{FF2B5EF4-FFF2-40B4-BE49-F238E27FC236}">
                <a16:creationId xmlns:a16="http://schemas.microsoft.com/office/drawing/2014/main" id="{DE283B10-BC1A-49FE-A856-FAB93BA52CF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50649" y="7212091"/>
            <a:ext cx="406400" cy="406400"/>
          </a:xfrm>
          <a:prstGeom prst="rect">
            <a:avLst/>
          </a:prstGeom>
        </p:spPr>
      </p:pic>
      <p:sp>
        <p:nvSpPr>
          <p:cNvPr id="4" name="Title 1">
            <a:extLst>
              <a:ext uri="{FF2B5EF4-FFF2-40B4-BE49-F238E27FC236}">
                <a16:creationId xmlns:a16="http://schemas.microsoft.com/office/drawing/2014/main" id="{E67FE783-3AE4-7E71-E151-0B01586152F6}"/>
              </a:ext>
            </a:extLst>
          </p:cNvPr>
          <p:cNvSpPr txBox="1">
            <a:spLocks/>
          </p:cNvSpPr>
          <p:nvPr/>
        </p:nvSpPr>
        <p:spPr>
          <a:xfrm>
            <a:off x="599923" y="402856"/>
            <a:ext cx="3726181" cy="278385"/>
          </a:xfrm>
          <a:prstGeom prst="rect">
            <a:avLst/>
          </a:prstGeom>
        </p:spPr>
        <p:txBody>
          <a:bodyPr vert="horz" lIns="91440" tIns="45720" rIns="91440" bIns="45720" rtlCol="0" anchor="b">
            <a:noAutofit/>
          </a:bodyPr>
          <a:lstStyle>
            <a:lvl1pPr algn="ctr" defTabSz="754380" rtl="0" eaLnBrk="1" latinLnBrk="0" hangingPunct="1">
              <a:lnSpc>
                <a:spcPct val="90000"/>
              </a:lnSpc>
              <a:spcBef>
                <a:spcPct val="0"/>
              </a:spcBef>
              <a:buNone/>
              <a:defRPr sz="4950" kern="1200">
                <a:solidFill>
                  <a:schemeClr val="tx1"/>
                </a:solidFill>
                <a:latin typeface="+mj-lt"/>
                <a:ea typeface="+mj-ea"/>
                <a:cs typeface="+mj-cs"/>
              </a:defRPr>
            </a:lvl1pPr>
          </a:lstStyle>
          <a:p>
            <a:pPr marL="0" marR="0" lvl="0" indent="0" algn="ctr" defTabSz="75438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erriweather" panose="00000500000000000000" pitchFamily="2" charset="0"/>
                <a:ea typeface="Open Sans" panose="020B0606030504020204" pitchFamily="34" charset="0"/>
                <a:cs typeface="Open Sans" panose="020B0606030504020204" pitchFamily="34" charset="0"/>
              </a:rPr>
              <a:t>FY25 CPPS and ACCF</a:t>
            </a:r>
            <a:endParaRPr kumimoji="0" lang="en-US" sz="1600" b="0" i="0" u="none" strike="noStrike" kern="1200" cap="none" spc="0" normalizeH="0" baseline="0" noProof="0" dirty="0">
              <a:ln>
                <a:noFill/>
              </a:ln>
              <a:solidFill>
                <a:prstClr val="white"/>
              </a:solidFill>
              <a:effectLst/>
              <a:uLnTx/>
              <a:uFillTx/>
              <a:latin typeface="Merriweather" panose="00000500000000000000" pitchFamily="2" charset="0"/>
              <a:ea typeface="Open Sans Semibold" panose="020B0706030804020204" pitchFamily="34" charset="0"/>
              <a:cs typeface="Open Sans Semibold" panose="020B0706030804020204" pitchFamily="34" charset="0"/>
            </a:endParaRPr>
          </a:p>
        </p:txBody>
      </p:sp>
      <p:pic>
        <p:nvPicPr>
          <p:cNvPr id="9" name="Audio 8">
            <a:hlinkClick r:id="" action="ppaction://media"/>
            <a:extLst>
              <a:ext uri="{FF2B5EF4-FFF2-40B4-BE49-F238E27FC236}">
                <a16:creationId xmlns:a16="http://schemas.microsoft.com/office/drawing/2014/main" id="{E21060AB-C818-273A-9DC7-B12563777C31}"/>
              </a:ext>
            </a:extLst>
          </p:cNvPr>
          <p:cNvPicPr>
            <a:picLocks noChangeAspect="1"/>
          </p:cNvPicPr>
          <p:nvPr>
            <a:audioFile r:link="rId4"/>
            <p:extLst>
              <p:ext uri="{DAA4B4D4-6D71-4841-9C94-3DE7FCFB9230}">
                <p14:media xmlns:p14="http://schemas.microsoft.com/office/powerpoint/2010/main" r:embed="rId3"/>
              </p:ext>
            </p:extLst>
          </p:nvPr>
        </p:nvPicPr>
        <p:blipFill>
          <a:blip r:embed="rId16"/>
          <a:srcRect l="-141250" t="-141250" r="-141250" b="-141250"/>
          <a:stretch>
            <a:fillRect/>
          </a:stretch>
        </p:blipFill>
        <p:spPr>
          <a:xfrm>
            <a:off x="7633411" y="5347411"/>
            <a:ext cx="2331720" cy="2331720"/>
          </a:xfrm>
          <a:prstGeom prst="ellipse">
            <a:avLst/>
          </a:prstGeom>
        </p:spPr>
      </p:pic>
    </p:spTree>
    <p:extLst>
      <p:ext uri="{BB962C8B-B14F-4D97-AF65-F5344CB8AC3E}">
        <p14:creationId xmlns:p14="http://schemas.microsoft.com/office/powerpoint/2010/main" val="3570193344"/>
      </p:ext>
    </p:extLst>
  </p:cSld>
  <p:clrMapOvr>
    <a:masterClrMapping/>
  </p:clrMapOvr>
  <mc:AlternateContent xmlns:mc="http://schemas.openxmlformats.org/markup-compatibility/2006">
    <mc:Choice xmlns:p14="http://schemas.microsoft.com/office/powerpoint/2010/main" Requires="p14">
      <p:transition spd="slow" p14:dur="2000" advTm="9389"/>
    </mc:Choice>
    <mc:Fallback>
      <p:transition spd="slow" advTm="9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12" name="TextBox 11">
            <a:extLst>
              <a:ext uri="{FF2B5EF4-FFF2-40B4-BE49-F238E27FC236}">
                <a16:creationId xmlns:a16="http://schemas.microsoft.com/office/drawing/2014/main" id="{1761C7B7-79D8-4F6D-BCEF-BB3ED4A87986}"/>
              </a:ext>
            </a:extLst>
          </p:cNvPr>
          <p:cNvSpPr txBox="1"/>
          <p:nvPr/>
        </p:nvSpPr>
        <p:spPr>
          <a:xfrm>
            <a:off x="362531" y="975438"/>
            <a:ext cx="8255003" cy="523220"/>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FY25 CPPS Budget</a:t>
            </a:r>
          </a:p>
        </p:txBody>
      </p:sp>
      <p:sp>
        <p:nvSpPr>
          <p:cNvPr id="13" name="TextBox 12">
            <a:extLst>
              <a:ext uri="{FF2B5EF4-FFF2-40B4-BE49-F238E27FC236}">
                <a16:creationId xmlns:a16="http://schemas.microsoft.com/office/drawing/2014/main" id="{36FBE8E7-7E1F-4836-A2E1-85ED65D5C0C6}"/>
              </a:ext>
            </a:extLst>
          </p:cNvPr>
          <p:cNvSpPr txBox="1"/>
          <p:nvPr/>
        </p:nvSpPr>
        <p:spPr>
          <a:xfrm>
            <a:off x="362531" y="1486760"/>
            <a:ext cx="8019467" cy="461665"/>
          </a:xfrm>
          <a:prstGeom prst="rect">
            <a:avLst/>
          </a:prstGeom>
          <a:noFill/>
        </p:spPr>
        <p:txBody>
          <a:bodyPr wrap="square" rtlCol="0">
            <a:spAutoFit/>
          </a:bodyPr>
          <a:lstStyle/>
          <a:p>
            <a:pPr lvl="0" defTabSz="806867">
              <a:defRPr/>
            </a:pPr>
            <a:r>
              <a:rPr lang="en-US" sz="2400" kern="1200"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rPr>
              <a:t>Budget Summary</a:t>
            </a:r>
            <a:endPar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p:txBody>
      </p:sp>
      <p:sp>
        <p:nvSpPr>
          <p:cNvPr id="3" name="TextBox 2">
            <a:extLst>
              <a:ext uri="{FF2B5EF4-FFF2-40B4-BE49-F238E27FC236}">
                <a16:creationId xmlns:a16="http://schemas.microsoft.com/office/drawing/2014/main" id="{3602724C-A1D8-4268-B1AF-EB94D578E2F5}"/>
              </a:ext>
            </a:extLst>
          </p:cNvPr>
          <p:cNvSpPr txBox="1"/>
          <p:nvPr/>
        </p:nvSpPr>
        <p:spPr>
          <a:xfrm>
            <a:off x="1532557" y="1948425"/>
            <a:ext cx="6212548" cy="892552"/>
          </a:xfrm>
          <a:prstGeom prst="rect">
            <a:avLst/>
          </a:prstGeom>
          <a:noFill/>
        </p:spPr>
        <p:txBody>
          <a:bodyPr wrap="square" rtlCol="0">
            <a:spAutoFit/>
          </a:bodyPr>
          <a:lstStyle/>
          <a:p>
            <a:pPr algn="ctr"/>
            <a:r>
              <a:rPr lang="en-US" sz="3200" b="1" dirty="0"/>
              <a:t>FY25 CPPS Funds</a:t>
            </a:r>
            <a:r>
              <a:rPr lang="en-US" sz="3200" dirty="0"/>
              <a:t>: $900,000</a:t>
            </a:r>
          </a:p>
          <a:p>
            <a:pPr algn="ctr"/>
            <a:r>
              <a:rPr lang="en-US" sz="2000" dirty="0"/>
              <a:t>$100k per office</a:t>
            </a:r>
          </a:p>
        </p:txBody>
      </p:sp>
      <p:sp>
        <p:nvSpPr>
          <p:cNvPr id="11" name="TextBox 10">
            <a:extLst>
              <a:ext uri="{FF2B5EF4-FFF2-40B4-BE49-F238E27FC236}">
                <a16:creationId xmlns:a16="http://schemas.microsoft.com/office/drawing/2014/main" id="{4A0F0BC8-3AC4-4097-BBAE-8DE142F3F5D1}"/>
              </a:ext>
            </a:extLst>
          </p:cNvPr>
          <p:cNvSpPr txBox="1"/>
          <p:nvPr/>
        </p:nvSpPr>
        <p:spPr>
          <a:xfrm>
            <a:off x="1797914" y="2990759"/>
            <a:ext cx="5681833" cy="2195473"/>
          </a:xfrm>
          <a:prstGeom prst="rect">
            <a:avLst/>
          </a:prstGeom>
          <a:noFill/>
          <a:ln>
            <a:solidFill>
              <a:srgbClr val="FFC000"/>
            </a:solidFill>
          </a:ln>
        </p:spPr>
        <p:txBody>
          <a:bodyPr wrap="square" rtlCol="0">
            <a:spAutoFit/>
          </a:bodyPr>
          <a:lstStyle/>
          <a:p>
            <a:pPr>
              <a:spcBef>
                <a:spcPts val="400"/>
              </a:spcBef>
            </a:pPr>
            <a:r>
              <a:rPr lang="en-US" sz="2000" u="sng" dirty="0">
                <a:latin typeface="Open Sans" panose="020B0606030504020204" pitchFamily="34" charset="0"/>
                <a:ea typeface="Open Sans" panose="020B0606030504020204" pitchFamily="34" charset="0"/>
                <a:cs typeface="Open Sans" panose="020B0606030504020204" pitchFamily="34" charset="0"/>
              </a:rPr>
              <a:t>CPPS Funds:</a:t>
            </a:r>
          </a:p>
          <a:p>
            <a:pPr marL="285750" indent="-285750">
              <a:spcBef>
                <a:spcPts val="4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Contracts</a:t>
            </a:r>
          </a:p>
          <a:p>
            <a:pPr marL="742950" lvl="1" indent="-285750">
              <a:spcBef>
                <a:spcPts val="4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Nonprofits or Public Agencies</a:t>
            </a:r>
          </a:p>
          <a:p>
            <a:pPr marL="285750" indent="-285750">
              <a:spcBef>
                <a:spcPts val="4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Transfer Memorandum</a:t>
            </a:r>
          </a:p>
          <a:p>
            <a:pPr marL="742950" lvl="1" indent="-285750">
              <a:spcBef>
                <a:spcPts val="4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City Departments</a:t>
            </a:r>
          </a:p>
          <a:p>
            <a:pPr marL="742950" lvl="1" indent="-285750">
              <a:spcBef>
                <a:spcPts val="4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City Capital Improvement Projects (CIP)</a:t>
            </a:r>
          </a:p>
        </p:txBody>
      </p:sp>
      <p:pic>
        <p:nvPicPr>
          <p:cNvPr id="14" name="Picture 2" descr="Related image">
            <a:extLst>
              <a:ext uri="{FF2B5EF4-FFF2-40B4-BE49-F238E27FC236}">
                <a16:creationId xmlns:a16="http://schemas.microsoft.com/office/drawing/2014/main" id="{F5B917C4-ACA6-4A9D-9A5B-5A6E7B76F9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9908" y="5430815"/>
            <a:ext cx="4417849" cy="1709648"/>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50F26A40-F907-35C6-A394-4A0212DED49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41250" t="-141250" r="-141250" b="-141250"/>
          <a:stretch>
            <a:fillRect/>
          </a:stretch>
        </p:blipFill>
        <p:spPr>
          <a:xfrm>
            <a:off x="7633411" y="5347411"/>
            <a:ext cx="2331720" cy="2331720"/>
          </a:xfrm>
          <a:prstGeom prst="ellipse">
            <a:avLst/>
          </a:prstGeom>
        </p:spPr>
      </p:pic>
    </p:spTree>
    <p:extLst>
      <p:ext uri="{BB962C8B-B14F-4D97-AF65-F5344CB8AC3E}">
        <p14:creationId xmlns:p14="http://schemas.microsoft.com/office/powerpoint/2010/main" val="3276769622"/>
      </p:ext>
    </p:extLst>
  </p:cSld>
  <p:clrMapOvr>
    <a:masterClrMapping/>
  </p:clrMapOvr>
  <mc:AlternateContent xmlns:mc="http://schemas.openxmlformats.org/markup-compatibility/2006">
    <mc:Choice xmlns:p14="http://schemas.microsoft.com/office/powerpoint/2010/main" Requires="p14">
      <p:transition spd="slow" p14:dur="2000" advTm="50260"/>
    </mc:Choice>
    <mc:Fallback>
      <p:transition spd="slow" advTm="50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5" name="TextBox 4"/>
          <p:cNvSpPr txBox="1"/>
          <p:nvPr/>
        </p:nvSpPr>
        <p:spPr>
          <a:xfrm>
            <a:off x="354262" y="1041832"/>
            <a:ext cx="9021750" cy="523220"/>
          </a:xfrm>
          <a:prstGeom prst="rect">
            <a:avLst/>
          </a:prstGeom>
          <a:noFill/>
        </p:spPr>
        <p:txBody>
          <a:bodyPr wrap="squar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FY25 CPPS Schedule</a:t>
            </a:r>
          </a:p>
        </p:txBody>
      </p:sp>
      <p:sp>
        <p:nvSpPr>
          <p:cNvPr id="6" name="TextBox 5"/>
          <p:cNvSpPr txBox="1"/>
          <p:nvPr/>
        </p:nvSpPr>
        <p:spPr>
          <a:xfrm>
            <a:off x="354262" y="1574680"/>
            <a:ext cx="8764338" cy="461665"/>
          </a:xfrm>
          <a:prstGeom prst="rect">
            <a:avLst/>
          </a:prstGeom>
          <a:noFill/>
        </p:spPr>
        <p:txBody>
          <a:bodyPr wrap="square" rtlCol="0">
            <a:spAutoFit/>
          </a:bodyPr>
          <a:lstStyle/>
          <a:p>
            <a:r>
              <a:rPr lang="en-US" sz="2400"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rPr>
              <a:t>Important Dates</a:t>
            </a:r>
            <a:endParaRPr lang="en-US" sz="1400" dirty="0"/>
          </a:p>
        </p:txBody>
      </p:sp>
      <p:sp>
        <p:nvSpPr>
          <p:cNvPr id="7" name="Content Placeholder 2">
            <a:extLst>
              <a:ext uri="{FF2B5EF4-FFF2-40B4-BE49-F238E27FC236}">
                <a16:creationId xmlns:a16="http://schemas.microsoft.com/office/drawing/2014/main" id="{4F262936-0222-4C2F-9738-E2B1A8FB7A9C}"/>
              </a:ext>
            </a:extLst>
          </p:cNvPr>
          <p:cNvSpPr txBox="1">
            <a:spLocks/>
          </p:cNvSpPr>
          <p:nvPr/>
        </p:nvSpPr>
        <p:spPr>
          <a:xfrm>
            <a:off x="354262" y="2272557"/>
            <a:ext cx="9137204" cy="4690218"/>
          </a:xfrm>
          <a:prstGeom prst="rect">
            <a:avLst/>
          </a:prstGeom>
        </p:spPr>
        <p:txBody>
          <a:bodyPr vert="horz" lIns="91440" tIns="45720" rIns="91440" bIns="45720" rtlCol="0">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502920" lvl="1" indent="0">
              <a:lnSpc>
                <a:spcPct val="100000"/>
              </a:lnSpc>
              <a:spcBef>
                <a:spcPts val="0"/>
              </a:spcBef>
              <a:buNone/>
            </a:pPr>
            <a:endParaRPr lang="en-US" sz="1560" dirty="0">
              <a:latin typeface="Open Sans" panose="020B0606030504020204" pitchFamily="34" charset="0"/>
              <a:ea typeface="Open Sans" panose="020B0606030504020204" pitchFamily="34" charset="0"/>
              <a:cs typeface="Open Sans" panose="020B0606030504020204" pitchFamily="34" charset="0"/>
            </a:endParaRPr>
          </a:p>
          <a:p>
            <a:pPr marL="502920" lvl="1" indent="0">
              <a:lnSpc>
                <a:spcPct val="100000"/>
              </a:lnSpc>
              <a:spcBef>
                <a:spcPts val="0"/>
              </a:spcBef>
              <a:buNone/>
            </a:pPr>
            <a:endParaRPr lang="en-US" sz="96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a:extLst>
              <a:ext uri="{FF2B5EF4-FFF2-40B4-BE49-F238E27FC236}">
                <a16:creationId xmlns:a16="http://schemas.microsoft.com/office/drawing/2014/main" id="{CCAAA131-0CF1-4749-9BB7-99D92E3381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35366" y="3065877"/>
            <a:ext cx="1640646" cy="1640646"/>
          </a:xfrm>
          <a:prstGeom prst="rect">
            <a:avLst/>
          </a:prstGeom>
        </p:spPr>
      </p:pic>
      <p:pic>
        <p:nvPicPr>
          <p:cNvPr id="4" name="Picture 3">
            <a:extLst>
              <a:ext uri="{FF2B5EF4-FFF2-40B4-BE49-F238E27FC236}">
                <a16:creationId xmlns:a16="http://schemas.microsoft.com/office/drawing/2014/main" id="{AFE8BEED-C928-90A2-CAD0-671E23FB8589}"/>
              </a:ext>
            </a:extLst>
          </p:cNvPr>
          <p:cNvPicPr>
            <a:picLocks noChangeAspect="1"/>
          </p:cNvPicPr>
          <p:nvPr/>
        </p:nvPicPr>
        <p:blipFill>
          <a:blip r:embed="rId8"/>
          <a:stretch>
            <a:fillRect/>
          </a:stretch>
        </p:blipFill>
        <p:spPr>
          <a:xfrm>
            <a:off x="93270" y="2045973"/>
            <a:ext cx="7111063" cy="5223622"/>
          </a:xfrm>
          <a:prstGeom prst="rect">
            <a:avLst/>
          </a:prstGeom>
        </p:spPr>
      </p:pic>
      <p:pic>
        <p:nvPicPr>
          <p:cNvPr id="11" name="Audio 10">
            <a:hlinkClick r:id="" action="ppaction://media"/>
            <a:extLst>
              <a:ext uri="{FF2B5EF4-FFF2-40B4-BE49-F238E27FC236}">
                <a16:creationId xmlns:a16="http://schemas.microsoft.com/office/drawing/2014/main" id="{95D89A23-892A-C68E-B9AB-F3A84D36E06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41250" t="-141250" r="-141250" b="-141250"/>
          <a:stretch>
            <a:fillRect/>
          </a:stretch>
        </p:blipFill>
        <p:spPr>
          <a:xfrm>
            <a:off x="7633411" y="5347411"/>
            <a:ext cx="2331720" cy="2331720"/>
          </a:xfrm>
          <a:prstGeom prst="ellipse">
            <a:avLst/>
          </a:prstGeom>
        </p:spPr>
      </p:pic>
    </p:spTree>
    <p:extLst>
      <p:ext uri="{BB962C8B-B14F-4D97-AF65-F5344CB8AC3E}">
        <p14:creationId xmlns:p14="http://schemas.microsoft.com/office/powerpoint/2010/main" val="4044417355"/>
      </p:ext>
    </p:extLst>
  </p:cSld>
  <p:clrMapOvr>
    <a:masterClrMapping/>
  </p:clrMapOvr>
  <mc:AlternateContent xmlns:mc="http://schemas.openxmlformats.org/markup-compatibility/2006">
    <mc:Choice xmlns:p14="http://schemas.microsoft.com/office/powerpoint/2010/main" Requires="p14">
      <p:transition spd="slow" p14:dur="2000" advTm="80611"/>
    </mc:Choice>
    <mc:Fallback>
      <p:transition spd="slow" advTm="80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9" name="Rectangle 8">
            <a:extLst>
              <a:ext uri="{FF2B5EF4-FFF2-40B4-BE49-F238E27FC236}">
                <a16:creationId xmlns:a16="http://schemas.microsoft.com/office/drawing/2014/main" id="{B6A96468-5F3E-44D4-BF55-D420FE8D2C52}"/>
              </a:ext>
            </a:extLst>
          </p:cNvPr>
          <p:cNvSpPr/>
          <p:nvPr/>
        </p:nvSpPr>
        <p:spPr>
          <a:xfrm>
            <a:off x="-14911" y="1898925"/>
            <a:ext cx="8939836" cy="3816429"/>
          </a:xfrm>
          <a:prstGeom prst="rect">
            <a:avLst/>
          </a:prstGeom>
        </p:spPr>
        <p:txBody>
          <a:bodyPr wrap="square">
            <a:spAutoFit/>
          </a:bodyPr>
          <a:lstStyle/>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Hold a </a:t>
            </a:r>
            <a:r>
              <a:rPr kumimoji="0" lang="en-US"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legally tax-exempt (IRS) </a:t>
            </a:r>
            <a:r>
              <a:rPr kumimoji="0" lang="en-US"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or </a:t>
            </a:r>
            <a:r>
              <a:rPr kumimoji="0" lang="en-US"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nonprofit </a:t>
            </a:r>
            <a:r>
              <a:rPr kumimoji="0" lang="en-US"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status in good standing or be a </a:t>
            </a: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public agency functioning within the City.</a:t>
            </a:r>
          </a:p>
          <a:p>
            <a:pPr marL="1257300" lvl="2" indent="-342900">
              <a:spcBef>
                <a:spcPts val="600"/>
              </a:spcBef>
              <a:spcAft>
                <a:spcPts val="600"/>
              </a:spcAft>
              <a:buFont typeface="Arial" panose="020B0604020202020204" pitchFamily="34" charset="0"/>
              <a:buChar char="•"/>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“ACTIVE” status with the California Secretary of State </a:t>
            </a:r>
          </a:p>
          <a:p>
            <a:pPr marL="1257300" lvl="2" indent="-342900">
              <a:spcBef>
                <a:spcPts val="600"/>
              </a:spcBef>
              <a:spcAft>
                <a:spcPts val="600"/>
              </a:spcAft>
              <a:buFont typeface="Arial" panose="020B0604020202020204" pitchFamily="34" charset="0"/>
              <a:buChar char="•"/>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“ACTIVE” status with the California Franchise Tax Board</a:t>
            </a:r>
          </a:p>
          <a:p>
            <a:pPr marL="1257300" lvl="2" indent="-342900">
              <a:spcBef>
                <a:spcPts val="600"/>
              </a:spcBef>
              <a:spcAft>
                <a:spcPts val="600"/>
              </a:spcAft>
              <a:buFont typeface="Arial" panose="020B0604020202020204" pitchFamily="34" charset="0"/>
              <a:buChar char="•"/>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“CURRENT” status with the California Attorney General (or exempt)</a:t>
            </a:r>
          </a:p>
          <a:p>
            <a:pPr marL="1257300" lvl="2" indent="-342900">
              <a:spcBef>
                <a:spcPts val="600"/>
              </a:spcBef>
              <a:spcAft>
                <a:spcPts val="600"/>
              </a:spcAft>
              <a:buFont typeface="Arial" panose="020B0604020202020204" pitchFamily="34" charset="0"/>
              <a:buChar char="•"/>
            </a:pP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Not be listed on any State or Federal debarment list </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Be </a:t>
            </a: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able to prove </a:t>
            </a:r>
            <a:r>
              <a:rPr lang="en-US"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financial solvency </a:t>
            </a: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by providing documentation such as an IRS Form 990. </a:t>
            </a:r>
            <a:endParaRPr kumimoji="0" lang="en-US"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200" b="0" dirty="0">
                <a:solidFill>
                  <a:prstClr val="black"/>
                </a:solidFill>
                <a:latin typeface="Open Sans" panose="020B0606030504020204" pitchFamily="34" charset="0"/>
                <a:ea typeface="Open Sans" panose="020B0606030504020204" pitchFamily="34" charset="0"/>
                <a:cs typeface="Open Sans" panose="020B0606030504020204" pitchFamily="34" charset="0"/>
              </a:rPr>
              <a:t>Be able to disclose all sources of organization funding. </a:t>
            </a: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12" name="TextBox 11">
            <a:extLst>
              <a:ext uri="{FF2B5EF4-FFF2-40B4-BE49-F238E27FC236}">
                <a16:creationId xmlns:a16="http://schemas.microsoft.com/office/drawing/2014/main" id="{1761C7B7-79D8-4F6D-BCEF-BB3ED4A87986}"/>
              </a:ext>
            </a:extLst>
          </p:cNvPr>
          <p:cNvSpPr txBox="1"/>
          <p:nvPr/>
        </p:nvSpPr>
        <p:spPr>
          <a:xfrm>
            <a:off x="362531" y="975438"/>
            <a:ext cx="8255003" cy="523220"/>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CPPS Council Policy</a:t>
            </a:r>
          </a:p>
        </p:txBody>
      </p:sp>
      <p:sp>
        <p:nvSpPr>
          <p:cNvPr id="13" name="TextBox 12">
            <a:extLst>
              <a:ext uri="{FF2B5EF4-FFF2-40B4-BE49-F238E27FC236}">
                <a16:creationId xmlns:a16="http://schemas.microsoft.com/office/drawing/2014/main" id="{36FBE8E7-7E1F-4836-A2E1-85ED65D5C0C6}"/>
              </a:ext>
            </a:extLst>
          </p:cNvPr>
          <p:cNvSpPr txBox="1"/>
          <p:nvPr/>
        </p:nvSpPr>
        <p:spPr>
          <a:xfrm>
            <a:off x="362531" y="1437260"/>
            <a:ext cx="8019467" cy="461665"/>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rPr>
              <a:t>Funding Eligibility</a:t>
            </a:r>
          </a:p>
        </p:txBody>
      </p:sp>
      <p:pic>
        <p:nvPicPr>
          <p:cNvPr id="15" name="Picture 14">
            <a:extLst>
              <a:ext uri="{FF2B5EF4-FFF2-40B4-BE49-F238E27FC236}">
                <a16:creationId xmlns:a16="http://schemas.microsoft.com/office/drawing/2014/main" id="{28B57220-4156-4357-B187-AA786B03FD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767" y="6068839"/>
            <a:ext cx="4099221" cy="1123451"/>
          </a:xfrm>
          <a:prstGeom prst="rect">
            <a:avLst/>
          </a:prstGeom>
        </p:spPr>
      </p:pic>
      <p:pic>
        <p:nvPicPr>
          <p:cNvPr id="16" name="Picture 15">
            <a:extLst>
              <a:ext uri="{FF2B5EF4-FFF2-40B4-BE49-F238E27FC236}">
                <a16:creationId xmlns:a16="http://schemas.microsoft.com/office/drawing/2014/main" id="{51CB890A-3952-4CA0-BC12-85140655848A}"/>
              </a:ext>
            </a:extLst>
          </p:cNvPr>
          <p:cNvPicPr>
            <a:picLocks noChangeAspect="1"/>
          </p:cNvPicPr>
          <p:nvPr/>
        </p:nvPicPr>
        <p:blipFill rotWithShape="1">
          <a:blip r:embed="rId7">
            <a:extLst>
              <a:ext uri="{28A0092B-C50C-407E-A947-70E740481C1C}">
                <a14:useLocalDpi xmlns:a14="http://schemas.microsoft.com/office/drawing/2010/main" val="0"/>
              </a:ext>
            </a:extLst>
          </a:blip>
          <a:srcRect t="13879" b="19221"/>
          <a:stretch/>
        </p:blipFill>
        <p:spPr>
          <a:xfrm>
            <a:off x="5322627" y="6074379"/>
            <a:ext cx="3602298" cy="1134337"/>
          </a:xfrm>
          <a:prstGeom prst="rect">
            <a:avLst/>
          </a:prstGeom>
        </p:spPr>
      </p:pic>
      <p:pic>
        <p:nvPicPr>
          <p:cNvPr id="5" name="Audio 4">
            <a:hlinkClick r:id="" action="ppaction://media"/>
            <a:extLst>
              <a:ext uri="{FF2B5EF4-FFF2-40B4-BE49-F238E27FC236}">
                <a16:creationId xmlns:a16="http://schemas.microsoft.com/office/drawing/2014/main" id="{93CFF308-3991-89CC-A31F-1E43DB74473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41250" t="-141250" r="-141250" b="-141250"/>
          <a:stretch>
            <a:fillRect/>
          </a:stretch>
        </p:blipFill>
        <p:spPr>
          <a:xfrm>
            <a:off x="7633411" y="5347411"/>
            <a:ext cx="2331720" cy="2331720"/>
          </a:xfrm>
          <a:prstGeom prst="ellipse">
            <a:avLst/>
          </a:prstGeom>
        </p:spPr>
      </p:pic>
    </p:spTree>
    <p:extLst>
      <p:ext uri="{BB962C8B-B14F-4D97-AF65-F5344CB8AC3E}">
        <p14:creationId xmlns:p14="http://schemas.microsoft.com/office/powerpoint/2010/main" val="1590737974"/>
      </p:ext>
    </p:extLst>
  </p:cSld>
  <p:clrMapOvr>
    <a:masterClrMapping/>
  </p:clrMapOvr>
  <mc:AlternateContent xmlns:mc="http://schemas.openxmlformats.org/markup-compatibility/2006">
    <mc:Choice xmlns:p14="http://schemas.microsoft.com/office/powerpoint/2010/main" Requires="p14">
      <p:transition spd="slow" p14:dur="2000" advTm="63428"/>
    </mc:Choice>
    <mc:Fallback>
      <p:transition spd="slow" advTm="63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9" name="Rectangle 8">
            <a:extLst>
              <a:ext uri="{FF2B5EF4-FFF2-40B4-BE49-F238E27FC236}">
                <a16:creationId xmlns:a16="http://schemas.microsoft.com/office/drawing/2014/main" id="{B6A96468-5F3E-44D4-BF55-D420FE8D2C52}"/>
              </a:ext>
            </a:extLst>
          </p:cNvPr>
          <p:cNvSpPr/>
          <p:nvPr/>
        </p:nvSpPr>
        <p:spPr>
          <a:xfrm>
            <a:off x="-80475" y="1929624"/>
            <a:ext cx="8924343" cy="3816429"/>
          </a:xfrm>
          <a:prstGeom prst="rect">
            <a:avLst/>
          </a:prstGeom>
        </p:spPr>
        <p:txBody>
          <a:bodyPr wrap="square">
            <a:spAutoFit/>
          </a:bodyPr>
          <a:lstStyle/>
          <a:p>
            <a:pPr lvl="1">
              <a:spcBef>
                <a:spcPts val="600"/>
              </a:spcBef>
              <a:spcAft>
                <a:spcPts val="600"/>
              </a:spcAft>
            </a:pP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1. </a:t>
            </a:r>
            <a:r>
              <a:rPr lang="en-US"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Capital improvements </a:t>
            </a: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performed on private property.</a:t>
            </a: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Facilities must be </a:t>
            </a:r>
            <a:r>
              <a:rPr lang="en-US" sz="2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open to the public </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(cannot require membership). </a:t>
            </a: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Projects with a </a:t>
            </a:r>
            <a:r>
              <a:rPr lang="en-US" sz="2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total cost over $15,000 </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that involve alteration, demolition, installation or repair work will be subject to prevailing wage law. </a:t>
            </a: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Projects with a </a:t>
            </a:r>
            <a:r>
              <a:rPr lang="en-US" sz="2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total cost over $25,000 </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that involve new construction work will be subject to prevailing wage law. </a:t>
            </a: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Projects </a:t>
            </a:r>
            <a:r>
              <a:rPr lang="en-US" sz="2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may not </a:t>
            </a: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be performed on public property, even with a right-of-entry permit. </a:t>
            </a:r>
          </a:p>
        </p:txBody>
      </p:sp>
      <p:sp>
        <p:nvSpPr>
          <p:cNvPr id="12" name="TextBox 11">
            <a:extLst>
              <a:ext uri="{FF2B5EF4-FFF2-40B4-BE49-F238E27FC236}">
                <a16:creationId xmlns:a16="http://schemas.microsoft.com/office/drawing/2014/main" id="{1761C7B7-79D8-4F6D-BCEF-BB3ED4A87986}"/>
              </a:ext>
            </a:extLst>
          </p:cNvPr>
          <p:cNvSpPr txBox="1"/>
          <p:nvPr/>
        </p:nvSpPr>
        <p:spPr>
          <a:xfrm>
            <a:off x="362531" y="975438"/>
            <a:ext cx="8255003" cy="523220"/>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CPPS Council Policy </a:t>
            </a:r>
          </a:p>
        </p:txBody>
      </p:sp>
      <p:sp>
        <p:nvSpPr>
          <p:cNvPr id="13" name="TextBox 12">
            <a:extLst>
              <a:ext uri="{FF2B5EF4-FFF2-40B4-BE49-F238E27FC236}">
                <a16:creationId xmlns:a16="http://schemas.microsoft.com/office/drawing/2014/main" id="{36FBE8E7-7E1F-4836-A2E1-85ED65D5C0C6}"/>
              </a:ext>
            </a:extLst>
          </p:cNvPr>
          <p:cNvSpPr txBox="1"/>
          <p:nvPr/>
        </p:nvSpPr>
        <p:spPr>
          <a:xfrm>
            <a:off x="362531" y="1467959"/>
            <a:ext cx="8019467" cy="461665"/>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lang="en-US" sz="2400"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sym typeface="Arial"/>
              </a:rPr>
              <a:t>Funding Uses</a:t>
            </a:r>
            <a:endPar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p:txBody>
      </p:sp>
      <p:pic>
        <p:nvPicPr>
          <p:cNvPr id="15" name="Picture 14">
            <a:extLst>
              <a:ext uri="{FF2B5EF4-FFF2-40B4-BE49-F238E27FC236}">
                <a16:creationId xmlns:a16="http://schemas.microsoft.com/office/drawing/2014/main" id="{28B57220-4156-4357-B187-AA786B03FD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767" y="5986979"/>
            <a:ext cx="4397908" cy="1205311"/>
          </a:xfrm>
          <a:prstGeom prst="rect">
            <a:avLst/>
          </a:prstGeom>
        </p:spPr>
      </p:pic>
      <p:pic>
        <p:nvPicPr>
          <p:cNvPr id="16" name="Picture 15">
            <a:extLst>
              <a:ext uri="{FF2B5EF4-FFF2-40B4-BE49-F238E27FC236}">
                <a16:creationId xmlns:a16="http://schemas.microsoft.com/office/drawing/2014/main" id="{51CB890A-3952-4CA0-BC12-85140655848A}"/>
              </a:ext>
            </a:extLst>
          </p:cNvPr>
          <p:cNvPicPr>
            <a:picLocks noChangeAspect="1"/>
          </p:cNvPicPr>
          <p:nvPr/>
        </p:nvPicPr>
        <p:blipFill rotWithShape="1">
          <a:blip r:embed="rId7">
            <a:extLst>
              <a:ext uri="{28A0092B-C50C-407E-A947-70E740481C1C}">
                <a14:useLocalDpi xmlns:a14="http://schemas.microsoft.com/office/drawing/2010/main" val="0"/>
              </a:ext>
            </a:extLst>
          </a:blip>
          <a:srcRect t="13879" b="19221"/>
          <a:stretch/>
        </p:blipFill>
        <p:spPr>
          <a:xfrm>
            <a:off x="5029200" y="5981981"/>
            <a:ext cx="3895725" cy="1226735"/>
          </a:xfrm>
          <a:prstGeom prst="rect">
            <a:avLst/>
          </a:prstGeom>
        </p:spPr>
      </p:pic>
      <p:pic>
        <p:nvPicPr>
          <p:cNvPr id="18" name="Audio 17">
            <a:hlinkClick r:id="" action="ppaction://media"/>
            <a:extLst>
              <a:ext uri="{FF2B5EF4-FFF2-40B4-BE49-F238E27FC236}">
                <a16:creationId xmlns:a16="http://schemas.microsoft.com/office/drawing/2014/main" id="{AA58F8F3-8C84-32A4-3198-868D11647F9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41250" t="-141250" r="-141250" b="-141250"/>
          <a:stretch>
            <a:fillRect/>
          </a:stretch>
        </p:blipFill>
        <p:spPr>
          <a:xfrm>
            <a:off x="7633411" y="5347411"/>
            <a:ext cx="2331720" cy="2331720"/>
          </a:xfrm>
          <a:prstGeom prst="ellipse">
            <a:avLst/>
          </a:prstGeom>
        </p:spPr>
      </p:pic>
    </p:spTree>
    <p:extLst>
      <p:ext uri="{BB962C8B-B14F-4D97-AF65-F5344CB8AC3E}">
        <p14:creationId xmlns:p14="http://schemas.microsoft.com/office/powerpoint/2010/main" val="2368002868"/>
      </p:ext>
    </p:extLst>
  </p:cSld>
  <p:clrMapOvr>
    <a:masterClrMapping/>
  </p:clrMapOvr>
  <mc:AlternateContent xmlns:mc="http://schemas.openxmlformats.org/markup-compatibility/2006">
    <mc:Choice xmlns:p14="http://schemas.microsoft.com/office/powerpoint/2010/main" Requires="p14">
      <p:transition spd="slow" p14:dur="2000" advTm="55663"/>
    </mc:Choice>
    <mc:Fallback>
      <p:transition spd="slow" advTm="55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9" name="Rectangle 8">
            <a:extLst>
              <a:ext uri="{FF2B5EF4-FFF2-40B4-BE49-F238E27FC236}">
                <a16:creationId xmlns:a16="http://schemas.microsoft.com/office/drawing/2014/main" id="{B6A96468-5F3E-44D4-BF55-D420FE8D2C52}"/>
              </a:ext>
            </a:extLst>
          </p:cNvPr>
          <p:cNvSpPr/>
          <p:nvPr/>
        </p:nvSpPr>
        <p:spPr>
          <a:xfrm>
            <a:off x="-89908" y="1898925"/>
            <a:ext cx="8924343" cy="4524315"/>
          </a:xfrm>
          <a:prstGeom prst="rect">
            <a:avLst/>
          </a:prstGeom>
        </p:spPr>
        <p:txBody>
          <a:bodyPr wrap="square">
            <a:spAutoFit/>
          </a:bodyPr>
          <a:lstStyle/>
          <a:p>
            <a:pPr lvl="1">
              <a:spcBef>
                <a:spcPts val="600"/>
              </a:spcBef>
              <a:spcAft>
                <a:spcPts val="600"/>
              </a:spcAft>
            </a:pP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2. The purchase of </a:t>
            </a:r>
            <a:r>
              <a:rPr lang="en-US"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equipment, materials, goods, supplies, technology, or educational services. </a:t>
            </a: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Unless they are a component of a larger public works project.</a:t>
            </a: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Cannot purchase surveillance technology.</a:t>
            </a:r>
          </a:p>
          <a:p>
            <a:pPr lvl="1">
              <a:spcBef>
                <a:spcPts val="600"/>
              </a:spcBef>
              <a:spcAft>
                <a:spcPts val="600"/>
              </a:spcAft>
            </a:pP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3. The staging of social, environmental, educational, cultural, or recreational </a:t>
            </a:r>
            <a:r>
              <a:rPr lang="en-US"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community programming or events</a:t>
            </a: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Ticketed events are permitted if they are open to the public and do not require organizational memberships.</a:t>
            </a: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Travel expenses are no longer prohibited but may be subjected to greater scrutiny. 	</a:t>
            </a:r>
          </a:p>
          <a:p>
            <a:pPr marL="1257300" lvl="2" indent="-342900">
              <a:spcBef>
                <a:spcPts val="600"/>
              </a:spcBef>
              <a:spcAft>
                <a:spcPts val="600"/>
              </a:spcAft>
              <a:buFont typeface="Arial" panose="020B0604020202020204" pitchFamily="34" charset="0"/>
              <a:buChar char="•"/>
            </a:pPr>
            <a:endPar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1761C7B7-79D8-4F6D-BCEF-BB3ED4A87986}"/>
              </a:ext>
            </a:extLst>
          </p:cNvPr>
          <p:cNvSpPr txBox="1"/>
          <p:nvPr/>
        </p:nvSpPr>
        <p:spPr>
          <a:xfrm>
            <a:off x="362531" y="975438"/>
            <a:ext cx="8255003" cy="523220"/>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CPPS Council Policy </a:t>
            </a:r>
          </a:p>
        </p:txBody>
      </p:sp>
      <p:sp>
        <p:nvSpPr>
          <p:cNvPr id="13" name="TextBox 12">
            <a:extLst>
              <a:ext uri="{FF2B5EF4-FFF2-40B4-BE49-F238E27FC236}">
                <a16:creationId xmlns:a16="http://schemas.microsoft.com/office/drawing/2014/main" id="{36FBE8E7-7E1F-4836-A2E1-85ED65D5C0C6}"/>
              </a:ext>
            </a:extLst>
          </p:cNvPr>
          <p:cNvSpPr txBox="1"/>
          <p:nvPr/>
        </p:nvSpPr>
        <p:spPr>
          <a:xfrm>
            <a:off x="362531" y="1437260"/>
            <a:ext cx="8019467" cy="461665"/>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rPr>
              <a:t>Funding Uses </a:t>
            </a:r>
          </a:p>
        </p:txBody>
      </p:sp>
      <p:pic>
        <p:nvPicPr>
          <p:cNvPr id="15" name="Picture 14">
            <a:extLst>
              <a:ext uri="{FF2B5EF4-FFF2-40B4-BE49-F238E27FC236}">
                <a16:creationId xmlns:a16="http://schemas.microsoft.com/office/drawing/2014/main" id="{28B57220-4156-4357-B187-AA786B03FD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767" y="5986979"/>
            <a:ext cx="4397908" cy="1205311"/>
          </a:xfrm>
          <a:prstGeom prst="rect">
            <a:avLst/>
          </a:prstGeom>
        </p:spPr>
      </p:pic>
      <p:pic>
        <p:nvPicPr>
          <p:cNvPr id="16" name="Picture 15">
            <a:extLst>
              <a:ext uri="{FF2B5EF4-FFF2-40B4-BE49-F238E27FC236}">
                <a16:creationId xmlns:a16="http://schemas.microsoft.com/office/drawing/2014/main" id="{51CB890A-3952-4CA0-BC12-85140655848A}"/>
              </a:ext>
            </a:extLst>
          </p:cNvPr>
          <p:cNvPicPr>
            <a:picLocks noChangeAspect="1"/>
          </p:cNvPicPr>
          <p:nvPr/>
        </p:nvPicPr>
        <p:blipFill rotWithShape="1">
          <a:blip r:embed="rId7">
            <a:extLst>
              <a:ext uri="{28A0092B-C50C-407E-A947-70E740481C1C}">
                <a14:useLocalDpi xmlns:a14="http://schemas.microsoft.com/office/drawing/2010/main" val="0"/>
              </a:ext>
            </a:extLst>
          </a:blip>
          <a:srcRect t="13879" b="19221"/>
          <a:stretch/>
        </p:blipFill>
        <p:spPr>
          <a:xfrm>
            <a:off x="5029200" y="5981981"/>
            <a:ext cx="3895725" cy="1226735"/>
          </a:xfrm>
          <a:prstGeom prst="rect">
            <a:avLst/>
          </a:prstGeom>
        </p:spPr>
      </p:pic>
      <p:pic>
        <p:nvPicPr>
          <p:cNvPr id="6" name="Audio 5">
            <a:hlinkClick r:id="" action="ppaction://media"/>
            <a:extLst>
              <a:ext uri="{FF2B5EF4-FFF2-40B4-BE49-F238E27FC236}">
                <a16:creationId xmlns:a16="http://schemas.microsoft.com/office/drawing/2014/main" id="{54D00621-96A1-1704-E477-267F4247CFC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41250" t="-141250" r="-141250" b="-141250"/>
          <a:stretch>
            <a:fillRect/>
          </a:stretch>
        </p:blipFill>
        <p:spPr>
          <a:xfrm>
            <a:off x="7633411" y="5347411"/>
            <a:ext cx="2331720" cy="2331720"/>
          </a:xfrm>
          <a:prstGeom prst="ellipse">
            <a:avLst/>
          </a:prstGeom>
        </p:spPr>
      </p:pic>
    </p:spTree>
    <p:extLst>
      <p:ext uri="{BB962C8B-B14F-4D97-AF65-F5344CB8AC3E}">
        <p14:creationId xmlns:p14="http://schemas.microsoft.com/office/powerpoint/2010/main" val="3575923378"/>
      </p:ext>
    </p:extLst>
  </p:cSld>
  <p:clrMapOvr>
    <a:masterClrMapping/>
  </p:clrMapOvr>
  <mc:AlternateContent xmlns:mc="http://schemas.openxmlformats.org/markup-compatibility/2006">
    <mc:Choice xmlns:p14="http://schemas.microsoft.com/office/powerpoint/2010/main" Requires="p14">
      <p:transition spd="slow" p14:dur="2000" advTm="65878"/>
    </mc:Choice>
    <mc:Fallback>
      <p:transition spd="slow" advTm="65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9" name="Rectangle 8">
            <a:extLst>
              <a:ext uri="{FF2B5EF4-FFF2-40B4-BE49-F238E27FC236}">
                <a16:creationId xmlns:a16="http://schemas.microsoft.com/office/drawing/2014/main" id="{B6A96468-5F3E-44D4-BF55-D420FE8D2C52}"/>
              </a:ext>
            </a:extLst>
          </p:cNvPr>
          <p:cNvSpPr/>
          <p:nvPr/>
        </p:nvSpPr>
        <p:spPr>
          <a:xfrm>
            <a:off x="-50468" y="1965497"/>
            <a:ext cx="8898050" cy="3293209"/>
          </a:xfrm>
          <a:prstGeom prst="rect">
            <a:avLst/>
          </a:prstGeom>
        </p:spPr>
        <p:txBody>
          <a:bodyPr wrap="square">
            <a:spAutoFit/>
          </a:bodyPr>
          <a:lstStyle/>
          <a:p>
            <a:pPr marL="457200" marR="0" lvl="1" indent="0" algn="l" defTabSz="914400" rtl="0" eaLnBrk="1" fontAlgn="auto" latinLnBrk="0" hangingPunct="1">
              <a:lnSpc>
                <a:spcPct val="100000"/>
              </a:lnSpc>
              <a:spcBef>
                <a:spcPts val="60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 The purchase of </a:t>
            </a:r>
            <a:r>
              <a:rPr kumimoji="0" lang="en-US"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food </a:t>
            </a:r>
            <a:r>
              <a:rPr kumimoji="0" lang="en-US"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or </a:t>
            </a:r>
            <a:r>
              <a:rPr lang="en-US"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beverages </a:t>
            </a: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only if they are provided to individuals or families in need. </a:t>
            </a:r>
          </a:p>
          <a:p>
            <a:pPr marL="1257300" lvl="2" indent="-342900">
              <a:spcBef>
                <a:spcPts val="600"/>
              </a:spcBef>
              <a:spcAft>
                <a:spcPts val="600"/>
              </a:spcAft>
              <a:buFont typeface="Arial" panose="020B0604020202020204" pitchFamily="34" charset="0"/>
              <a:buChar cha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Cannot be purchased for other uses.	</a:t>
            </a:r>
          </a:p>
          <a:p>
            <a:pPr marL="457200" marR="0" lvl="1" indent="0" algn="l" defTabSz="914400" rtl="0" eaLnBrk="1" fontAlgn="auto" latinLnBrk="0" hangingPunct="1">
              <a:lnSpc>
                <a:spcPct val="100000"/>
              </a:lnSpc>
              <a:spcBef>
                <a:spcPts val="60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 The payment of ongoing </a:t>
            </a:r>
            <a:r>
              <a:rPr kumimoji="0" lang="en-US"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operational expenses</a:t>
            </a:r>
            <a:r>
              <a:rPr kumimoji="0" lang="en-US"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1257300" lvl="2" indent="-342900">
              <a:spcBef>
                <a:spcPts val="600"/>
              </a:spcBef>
              <a:spcAft>
                <a:spcPts val="600"/>
              </a:spcAft>
              <a:buFont typeface="Arial" panose="020B0604020202020204" pitchFamily="34" charset="0"/>
              <a:buChar char="•"/>
              <a:defRPr/>
            </a:pPr>
            <a:r>
              <a:rPr lang="en-US"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Including payroll expenses, rent payments, utility payments, and insurance payments.</a:t>
            </a:r>
            <a:r>
              <a:rPr lang="en-US"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endParaRPr kumimoji="0" lang="en-US"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257300" lvl="2" indent="-342900">
              <a:spcBef>
                <a:spcPts val="600"/>
              </a:spcBef>
              <a:spcAft>
                <a:spcPts val="600"/>
              </a:spcAft>
              <a:buFont typeface="Arial" panose="020B0604020202020204" pitchFamily="34" charset="0"/>
              <a:buChar char="•"/>
            </a:pPr>
            <a:r>
              <a:rPr kumimoji="0" lang="en-US" sz="2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These requests may be subject to greater scrutiny during review. </a:t>
            </a:r>
          </a:p>
        </p:txBody>
      </p:sp>
      <p:sp>
        <p:nvSpPr>
          <p:cNvPr id="12" name="TextBox 11">
            <a:extLst>
              <a:ext uri="{FF2B5EF4-FFF2-40B4-BE49-F238E27FC236}">
                <a16:creationId xmlns:a16="http://schemas.microsoft.com/office/drawing/2014/main" id="{1761C7B7-79D8-4F6D-BCEF-BB3ED4A87986}"/>
              </a:ext>
            </a:extLst>
          </p:cNvPr>
          <p:cNvSpPr txBox="1"/>
          <p:nvPr/>
        </p:nvSpPr>
        <p:spPr>
          <a:xfrm>
            <a:off x="388824" y="978263"/>
            <a:ext cx="8255003" cy="523220"/>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CPPS Council Policy</a:t>
            </a:r>
          </a:p>
        </p:txBody>
      </p:sp>
      <p:sp>
        <p:nvSpPr>
          <p:cNvPr id="13" name="TextBox 12">
            <a:extLst>
              <a:ext uri="{FF2B5EF4-FFF2-40B4-BE49-F238E27FC236}">
                <a16:creationId xmlns:a16="http://schemas.microsoft.com/office/drawing/2014/main" id="{36FBE8E7-7E1F-4836-A2E1-85ED65D5C0C6}"/>
              </a:ext>
            </a:extLst>
          </p:cNvPr>
          <p:cNvSpPr txBox="1"/>
          <p:nvPr/>
        </p:nvSpPr>
        <p:spPr>
          <a:xfrm>
            <a:off x="388824" y="1501483"/>
            <a:ext cx="8019467" cy="461665"/>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rPr>
              <a:t>Funding Uses </a:t>
            </a:r>
          </a:p>
        </p:txBody>
      </p:sp>
      <p:pic>
        <p:nvPicPr>
          <p:cNvPr id="15" name="Picture 14">
            <a:extLst>
              <a:ext uri="{FF2B5EF4-FFF2-40B4-BE49-F238E27FC236}">
                <a16:creationId xmlns:a16="http://schemas.microsoft.com/office/drawing/2014/main" id="{28B57220-4156-4357-B187-AA786B03FD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767" y="5986979"/>
            <a:ext cx="4397908" cy="1205311"/>
          </a:xfrm>
          <a:prstGeom prst="rect">
            <a:avLst/>
          </a:prstGeom>
        </p:spPr>
      </p:pic>
      <p:pic>
        <p:nvPicPr>
          <p:cNvPr id="16" name="Picture 15">
            <a:extLst>
              <a:ext uri="{FF2B5EF4-FFF2-40B4-BE49-F238E27FC236}">
                <a16:creationId xmlns:a16="http://schemas.microsoft.com/office/drawing/2014/main" id="{51CB890A-3952-4CA0-BC12-85140655848A}"/>
              </a:ext>
            </a:extLst>
          </p:cNvPr>
          <p:cNvPicPr>
            <a:picLocks noChangeAspect="1"/>
          </p:cNvPicPr>
          <p:nvPr/>
        </p:nvPicPr>
        <p:blipFill rotWithShape="1">
          <a:blip r:embed="rId7">
            <a:extLst>
              <a:ext uri="{28A0092B-C50C-407E-A947-70E740481C1C}">
                <a14:useLocalDpi xmlns:a14="http://schemas.microsoft.com/office/drawing/2010/main" val="0"/>
              </a:ext>
            </a:extLst>
          </a:blip>
          <a:srcRect t="13879" b="19221"/>
          <a:stretch/>
        </p:blipFill>
        <p:spPr>
          <a:xfrm>
            <a:off x="5029200" y="5981981"/>
            <a:ext cx="3895725" cy="1226735"/>
          </a:xfrm>
          <a:prstGeom prst="rect">
            <a:avLst/>
          </a:prstGeom>
        </p:spPr>
      </p:pic>
      <p:pic>
        <p:nvPicPr>
          <p:cNvPr id="7" name="Audio 6">
            <a:hlinkClick r:id="" action="ppaction://media"/>
            <a:extLst>
              <a:ext uri="{FF2B5EF4-FFF2-40B4-BE49-F238E27FC236}">
                <a16:creationId xmlns:a16="http://schemas.microsoft.com/office/drawing/2014/main" id="{2177777B-887C-1511-D8AD-7461FBBC343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41250" t="-141250" r="-141250" b="-141250"/>
          <a:stretch>
            <a:fillRect/>
          </a:stretch>
        </p:blipFill>
        <p:spPr>
          <a:xfrm>
            <a:off x="7633411" y="5347411"/>
            <a:ext cx="2331720" cy="2331720"/>
          </a:xfrm>
          <a:prstGeom prst="ellipse">
            <a:avLst/>
          </a:prstGeom>
        </p:spPr>
      </p:pic>
    </p:spTree>
    <p:extLst>
      <p:ext uri="{BB962C8B-B14F-4D97-AF65-F5344CB8AC3E}">
        <p14:creationId xmlns:p14="http://schemas.microsoft.com/office/powerpoint/2010/main" val="637364688"/>
      </p:ext>
    </p:extLst>
  </p:cSld>
  <p:clrMapOvr>
    <a:masterClrMapping/>
  </p:clrMapOvr>
  <mc:AlternateContent xmlns:mc="http://schemas.openxmlformats.org/markup-compatibility/2006">
    <mc:Choice xmlns:p14="http://schemas.microsoft.com/office/powerpoint/2010/main" Requires="p14">
      <p:transition spd="slow" p14:dur="2000" advTm="47031"/>
    </mc:Choice>
    <mc:Fallback>
      <p:transition spd="slow" advTm="47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778" y="152005"/>
            <a:ext cx="8774349" cy="626203"/>
          </a:xfrm>
        </p:spPr>
        <p:txBody>
          <a:bodyPr>
            <a:noAutofit/>
          </a:bodyPr>
          <a:lstStyle/>
          <a:p>
            <a:pPr>
              <a:lnSpc>
                <a:spcPct val="100000"/>
              </a:lnSpc>
            </a:pPr>
            <a:r>
              <a:rPr lang="en-US" sz="1600" dirty="0">
                <a:solidFill>
                  <a:schemeClr val="bg1"/>
                </a:solidFill>
                <a:latin typeface="Merriweather" panose="02060503050406030704" pitchFamily="18" charset="0"/>
              </a:rPr>
              <a:t>Partnering with the City Council Offices: CPPS Funding</a:t>
            </a:r>
          </a:p>
        </p:txBody>
      </p:sp>
      <p:sp>
        <p:nvSpPr>
          <p:cNvPr id="9" name="Rectangle 8">
            <a:extLst>
              <a:ext uri="{FF2B5EF4-FFF2-40B4-BE49-F238E27FC236}">
                <a16:creationId xmlns:a16="http://schemas.microsoft.com/office/drawing/2014/main" id="{B6A96468-5F3E-44D4-BF55-D420FE8D2C52}"/>
              </a:ext>
            </a:extLst>
          </p:cNvPr>
          <p:cNvSpPr/>
          <p:nvPr/>
        </p:nvSpPr>
        <p:spPr>
          <a:xfrm>
            <a:off x="362531" y="1898925"/>
            <a:ext cx="8924343" cy="4247317"/>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US" sz="2100" dirty="0">
                <a:latin typeface="Open Sans" panose="020B0606030504020204" pitchFamily="34" charset="0"/>
                <a:ea typeface="Open Sans" panose="020B0606030504020204" pitchFamily="34" charset="0"/>
                <a:cs typeface="Open Sans" panose="020B0606030504020204" pitchFamily="34" charset="0"/>
              </a:rPr>
              <a:t>CPPS funds </a:t>
            </a:r>
            <a:r>
              <a:rPr lang="en-US" sz="2100" b="1" dirty="0">
                <a:latin typeface="Open Sans" panose="020B0606030504020204" pitchFamily="34" charset="0"/>
                <a:ea typeface="Open Sans" panose="020B0606030504020204" pitchFamily="34" charset="0"/>
                <a:cs typeface="Open Sans" panose="020B0606030504020204" pitchFamily="34" charset="0"/>
              </a:rPr>
              <a:t>cannot</a:t>
            </a:r>
            <a:r>
              <a:rPr lang="en-US" sz="2100" dirty="0">
                <a:latin typeface="Open Sans" panose="020B0606030504020204" pitchFamily="34" charset="0"/>
                <a:ea typeface="Open Sans" panose="020B0606030504020204" pitchFamily="34" charset="0"/>
                <a:cs typeface="Open Sans" panose="020B0606030504020204" pitchFamily="34" charset="0"/>
              </a:rPr>
              <a:t> be used for any purpose prohibited by laws governing the use of public funds. </a:t>
            </a:r>
          </a:p>
          <a:p>
            <a:pPr marL="742950" lvl="1" indent="-285750">
              <a:spcBef>
                <a:spcPts val="600"/>
              </a:spcBef>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No private, political, religious, or fundraising purpose or activity.</a:t>
            </a:r>
          </a:p>
          <a:p>
            <a:pPr marL="742950" lvl="1" indent="-285750">
              <a:spcBef>
                <a:spcPts val="600"/>
              </a:spcBef>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Fundraising galas are </a:t>
            </a:r>
            <a:r>
              <a:rPr lang="en-US" sz="2000" b="1" dirty="0">
                <a:latin typeface="Open Sans" panose="020B0606030504020204" pitchFamily="34" charset="0"/>
                <a:ea typeface="Open Sans" panose="020B0606030504020204" pitchFamily="34" charset="0"/>
                <a:cs typeface="Open Sans" panose="020B0606030504020204" pitchFamily="34" charset="0"/>
              </a:rPr>
              <a:t>not </a:t>
            </a:r>
            <a:r>
              <a:rPr lang="en-US" sz="2000" dirty="0">
                <a:latin typeface="Open Sans" panose="020B0606030504020204" pitchFamily="34" charset="0"/>
                <a:ea typeface="Open Sans" panose="020B0606030504020204" pitchFamily="34" charset="0"/>
                <a:cs typeface="Open Sans" panose="020B0606030504020204" pitchFamily="34" charset="0"/>
              </a:rPr>
              <a:t>a permissible use of funds.</a:t>
            </a:r>
          </a:p>
          <a:p>
            <a:pPr marL="285750" indent="-285750">
              <a:spcBef>
                <a:spcPts val="600"/>
              </a:spcBef>
              <a:spcAft>
                <a:spcPts val="600"/>
              </a:spcAft>
              <a:buFont typeface="Arial" panose="020B0604020202020204" pitchFamily="34" charset="0"/>
              <a:buChar char="•"/>
            </a:pPr>
            <a:r>
              <a:rPr lang="en-US" sz="2100" dirty="0">
                <a:solidFill>
                  <a:prstClr val="black"/>
                </a:solidFill>
                <a:latin typeface="Open Sans" panose="020B0606030504020204" pitchFamily="34" charset="0"/>
                <a:ea typeface="Open Sans" panose="020B0606030504020204" pitchFamily="34" charset="0"/>
                <a:cs typeface="Open Sans" panose="020B0606030504020204" pitchFamily="34" charset="0"/>
              </a:rPr>
              <a:t>Council Offices may prioritize funding requests for “one-time” uses.</a:t>
            </a:r>
          </a:p>
          <a:p>
            <a:pPr marL="285750" indent="-285750">
              <a:spcBef>
                <a:spcPts val="600"/>
              </a:spcBef>
              <a:spcAft>
                <a:spcPts val="600"/>
              </a:spcAft>
              <a:buFont typeface="Arial" panose="020B0604020202020204" pitchFamily="34" charset="0"/>
              <a:buChar char="•"/>
            </a:pPr>
            <a:r>
              <a:rPr lang="en-US" sz="2100" dirty="0">
                <a:solidFill>
                  <a:prstClr val="black"/>
                </a:solidFill>
                <a:latin typeface="Open Sans" panose="020B0606030504020204" pitchFamily="34" charset="0"/>
                <a:ea typeface="Open Sans" panose="020B0606030504020204" pitchFamily="34" charset="0"/>
                <a:cs typeface="Open Sans" panose="020B0606030504020204" pitchFamily="34" charset="0"/>
              </a:rPr>
              <a:t>Council Offices may encourage applicants to pursue matching funds. </a:t>
            </a:r>
            <a:endParaRPr lang="en-US" sz="2100" dirty="0">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600"/>
              </a:spcBef>
              <a:spcAft>
                <a:spcPts val="600"/>
              </a:spcAft>
              <a:buFont typeface="Arial" panose="020B0604020202020204" pitchFamily="34" charset="0"/>
              <a:buChar char="•"/>
            </a:pPr>
            <a:r>
              <a:rPr lang="en-US" sz="2100" dirty="0">
                <a:latin typeface="Open Sans" panose="020B0606030504020204" pitchFamily="34" charset="0"/>
                <a:ea typeface="Open Sans" panose="020B0606030504020204" pitchFamily="34" charset="0"/>
                <a:cs typeface="Open Sans" panose="020B0606030504020204" pitchFamily="34" charset="0"/>
              </a:rPr>
              <a:t>Project/program/service must occur within AND </a:t>
            </a:r>
            <a:r>
              <a:rPr lang="en-US" sz="2100" b="1" dirty="0">
                <a:latin typeface="Open Sans" panose="020B0606030504020204" pitchFamily="34" charset="0"/>
                <a:ea typeface="Open Sans" panose="020B0606030504020204" pitchFamily="34" charset="0"/>
                <a:cs typeface="Open Sans" panose="020B0606030504020204" pitchFamily="34" charset="0"/>
              </a:rPr>
              <a:t>funds must be spent within Fiscal Year 2025 </a:t>
            </a:r>
            <a:r>
              <a:rPr lang="en-US" sz="2100" dirty="0">
                <a:latin typeface="Open Sans" panose="020B0606030504020204" pitchFamily="34" charset="0"/>
                <a:ea typeface="Open Sans" panose="020B0606030504020204" pitchFamily="34" charset="0"/>
                <a:cs typeface="Open Sans" panose="020B0606030504020204" pitchFamily="34" charset="0"/>
              </a:rPr>
              <a:t>(</a:t>
            </a:r>
            <a:r>
              <a:rPr lang="en-US" sz="2100" b="1" u="sng" dirty="0">
                <a:solidFill>
                  <a:prstClr val="black"/>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July 1, 2024 – June 30, 2025)</a:t>
            </a:r>
            <a:r>
              <a:rPr lang="en-US" sz="2100" dirty="0">
                <a:latin typeface="Open Sans" panose="020B0606030504020204" pitchFamily="34" charset="0"/>
                <a:ea typeface="Open Sans" panose="020B0606030504020204" pitchFamily="34" charset="0"/>
                <a:cs typeface="Open Sans" panose="020B0606030504020204" pitchFamily="34" charset="0"/>
              </a:rPr>
              <a:t>. </a:t>
            </a:r>
          </a:p>
          <a:p>
            <a:pPr marL="285750" indent="-285750">
              <a:spcBef>
                <a:spcPts val="600"/>
              </a:spcBef>
              <a:spcAft>
                <a:spcPts val="600"/>
              </a:spcAft>
              <a:buFont typeface="Arial" panose="020B0604020202020204" pitchFamily="34" charset="0"/>
              <a:buChar char="•"/>
            </a:pPr>
            <a:endParaRPr lang="en-US" sz="21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1761C7B7-79D8-4F6D-BCEF-BB3ED4A87986}"/>
              </a:ext>
            </a:extLst>
          </p:cNvPr>
          <p:cNvSpPr txBox="1"/>
          <p:nvPr/>
        </p:nvSpPr>
        <p:spPr>
          <a:xfrm>
            <a:off x="362531" y="975438"/>
            <a:ext cx="8255003" cy="523220"/>
          </a:xfrm>
          <a:prstGeom prst="rect">
            <a:avLst/>
          </a:prstGeom>
          <a:noFill/>
        </p:spPr>
        <p:txBody>
          <a:bodyPr wrap="square" rtlCol="0">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CPPS</a:t>
            </a:r>
            <a:r>
              <a:rPr lang="en-US" sz="2800" dirty="0">
                <a:solidFill>
                  <a:prstClr val="black"/>
                </a:solidFill>
                <a:latin typeface="Open Sans" panose="020B0606030504020204" pitchFamily="34" charset="0"/>
                <a:ea typeface="Open Sans" panose="020B0606030504020204" pitchFamily="34" charset="0"/>
                <a:cs typeface="Open Sans" panose="020B0606030504020204" pitchFamily="34" charset="0"/>
                <a:sym typeface="Arial"/>
              </a:rPr>
              <a:t> Council Policy </a:t>
            </a:r>
            <a:endPar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3" name="TextBox 12">
            <a:extLst>
              <a:ext uri="{FF2B5EF4-FFF2-40B4-BE49-F238E27FC236}">
                <a16:creationId xmlns:a16="http://schemas.microsoft.com/office/drawing/2014/main" id="{36FBE8E7-7E1F-4836-A2E1-85ED65D5C0C6}"/>
              </a:ext>
            </a:extLst>
          </p:cNvPr>
          <p:cNvSpPr txBox="1"/>
          <p:nvPr/>
        </p:nvSpPr>
        <p:spPr>
          <a:xfrm>
            <a:off x="362531" y="1426360"/>
            <a:ext cx="8019467" cy="461665"/>
          </a:xfrm>
          <a:prstGeom prst="rect">
            <a:avLst/>
          </a:prstGeom>
          <a:noFill/>
        </p:spPr>
        <p:txBody>
          <a:bodyPr wrap="square" rtlCol="0">
            <a:spAutoFit/>
          </a:bodyPr>
          <a:lstStyle/>
          <a:p>
            <a:pPr lvl="0" defTabSz="806867">
              <a:defRPr/>
            </a:pPr>
            <a:r>
              <a:rPr lang="en-US" sz="2400" kern="1200" dirty="0">
                <a:solidFill>
                  <a:srgbClr val="ED7D31"/>
                </a:solidFill>
                <a:latin typeface="Open Sans Semibold" panose="020B0706030804020204" pitchFamily="34" charset="0"/>
                <a:ea typeface="Open Sans Semibold" panose="020B0706030804020204" pitchFamily="34" charset="0"/>
                <a:cs typeface="Open Sans Semibold" panose="020B0706030804020204" pitchFamily="34" charset="0"/>
              </a:rPr>
              <a:t>Program Reminders </a:t>
            </a:r>
            <a:endParaRPr kumimoji="0" lang="en-US" sz="2400" b="0" i="0" u="none" strike="noStrike" kern="1200" cap="none" spc="0" normalizeH="0" baseline="0" noProof="0" dirty="0">
              <a:ln>
                <a:noFill/>
              </a:ln>
              <a:solidFill>
                <a:srgbClr val="ED7D31"/>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Arial"/>
            </a:endParaRPr>
          </a:p>
        </p:txBody>
      </p:sp>
      <p:pic>
        <p:nvPicPr>
          <p:cNvPr id="15" name="Picture 14">
            <a:extLst>
              <a:ext uri="{FF2B5EF4-FFF2-40B4-BE49-F238E27FC236}">
                <a16:creationId xmlns:a16="http://schemas.microsoft.com/office/drawing/2014/main" id="{28B57220-4156-4357-B187-AA786B03FD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767" y="5986979"/>
            <a:ext cx="4397908" cy="1205311"/>
          </a:xfrm>
          <a:prstGeom prst="rect">
            <a:avLst/>
          </a:prstGeom>
        </p:spPr>
      </p:pic>
      <p:pic>
        <p:nvPicPr>
          <p:cNvPr id="16" name="Picture 15">
            <a:extLst>
              <a:ext uri="{FF2B5EF4-FFF2-40B4-BE49-F238E27FC236}">
                <a16:creationId xmlns:a16="http://schemas.microsoft.com/office/drawing/2014/main" id="{51CB890A-3952-4CA0-BC12-85140655848A}"/>
              </a:ext>
            </a:extLst>
          </p:cNvPr>
          <p:cNvPicPr>
            <a:picLocks noChangeAspect="1"/>
          </p:cNvPicPr>
          <p:nvPr/>
        </p:nvPicPr>
        <p:blipFill rotWithShape="1">
          <a:blip r:embed="rId7">
            <a:extLst>
              <a:ext uri="{28A0092B-C50C-407E-A947-70E740481C1C}">
                <a14:useLocalDpi xmlns:a14="http://schemas.microsoft.com/office/drawing/2010/main" val="0"/>
              </a:ext>
            </a:extLst>
          </a:blip>
          <a:srcRect t="13879" b="19221"/>
          <a:stretch/>
        </p:blipFill>
        <p:spPr>
          <a:xfrm>
            <a:off x="5029200" y="5981981"/>
            <a:ext cx="3895725" cy="1226735"/>
          </a:xfrm>
          <a:prstGeom prst="rect">
            <a:avLst/>
          </a:prstGeom>
        </p:spPr>
      </p:pic>
      <p:pic>
        <p:nvPicPr>
          <p:cNvPr id="5" name="Audio 4">
            <a:hlinkClick r:id="" action="ppaction://media"/>
            <a:extLst>
              <a:ext uri="{FF2B5EF4-FFF2-40B4-BE49-F238E27FC236}">
                <a16:creationId xmlns:a16="http://schemas.microsoft.com/office/drawing/2014/main" id="{8F7F0684-6FAA-020A-4E20-4B9952EB607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41250" t="-141250" r="-141250" b="-141250"/>
          <a:stretch>
            <a:fillRect/>
          </a:stretch>
        </p:blipFill>
        <p:spPr>
          <a:xfrm>
            <a:off x="7633411" y="5347411"/>
            <a:ext cx="2331720" cy="2331720"/>
          </a:xfrm>
          <a:prstGeom prst="ellipse">
            <a:avLst/>
          </a:prstGeom>
        </p:spPr>
      </p:pic>
    </p:spTree>
    <p:extLst>
      <p:ext uri="{BB962C8B-B14F-4D97-AF65-F5344CB8AC3E}">
        <p14:creationId xmlns:p14="http://schemas.microsoft.com/office/powerpoint/2010/main" val="268583270"/>
      </p:ext>
    </p:extLst>
  </p:cSld>
  <p:clrMapOvr>
    <a:masterClrMapping/>
  </p:clrMapOvr>
  <mc:AlternateContent xmlns:mc="http://schemas.openxmlformats.org/markup-compatibility/2006">
    <mc:Choice xmlns:p14="http://schemas.microsoft.com/office/powerpoint/2010/main" Requires="p14">
      <p:transition spd="slow" p14:dur="2000" advTm="67194"/>
    </mc:Choice>
    <mc:Fallback>
      <p:transition spd="slow" advTm="67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a1435c4e-884a-411d-b670-ef9087f23026">FEWKK76CWERH-11-7</_dlc_DocId>
    <_dlc_DocIdUrl xmlns="a1435c4e-884a-411d-b670-ef9087f23026">
      <Url>http://cityhub/dept/comm/c/design/_layouts/15/DocIdRedir.aspx?ID=FEWKK76CWERH-11-7</Url>
      <Description>FEWKK76CWERH-11-7</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E1CF9B910701EF4A9ECD120BFB647DBD" ma:contentTypeVersion="0" ma:contentTypeDescription="Create a new document." ma:contentTypeScope="" ma:versionID="f85ca659edc0ba62ecb7d69431e271ce">
  <xsd:schema xmlns:xsd="http://www.w3.org/2001/XMLSchema" xmlns:xs="http://www.w3.org/2001/XMLSchema" xmlns:p="http://schemas.microsoft.com/office/2006/metadata/properties" xmlns:ns2="a1435c4e-884a-411d-b670-ef9087f23026" targetNamespace="http://schemas.microsoft.com/office/2006/metadata/properties" ma:root="true" ma:fieldsID="cb53e686af4a1a54b1848617f72a7c0c" ns2:_="">
    <xsd:import namespace="a1435c4e-884a-411d-b670-ef9087f23026"/>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435c4e-884a-411d-b670-ef9087f2302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06EB91-1464-44FF-8E40-7FF1B8F68330}">
  <ds:schemaRefs>
    <ds:schemaRef ds:uri="http://schemas.microsoft.com/sharepoint/events"/>
  </ds:schemaRefs>
</ds:datastoreItem>
</file>

<file path=customXml/itemProps2.xml><?xml version="1.0" encoding="utf-8"?>
<ds:datastoreItem xmlns:ds="http://schemas.openxmlformats.org/officeDocument/2006/customXml" ds:itemID="{C4F39B40-3124-4D5C-8323-302BC6223783}">
  <ds:schemaRefs>
    <ds:schemaRef ds:uri="http://schemas.microsoft.com/sharepoint/v3/contenttype/forms"/>
  </ds:schemaRefs>
</ds:datastoreItem>
</file>

<file path=customXml/itemProps3.xml><?xml version="1.0" encoding="utf-8"?>
<ds:datastoreItem xmlns:ds="http://schemas.openxmlformats.org/officeDocument/2006/customXml" ds:itemID="{8FB267E2-3535-4E25-AD4C-CB638B93B2CB}">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a1435c4e-884a-411d-b670-ef9087f23026"/>
    <ds:schemaRef ds:uri="http://www.w3.org/XML/1998/namespace"/>
  </ds:schemaRefs>
</ds:datastoreItem>
</file>

<file path=customXml/itemProps4.xml><?xml version="1.0" encoding="utf-8"?>
<ds:datastoreItem xmlns:ds="http://schemas.openxmlformats.org/officeDocument/2006/customXml" ds:itemID="{7EACBE76-82F9-4922-AA13-648E92FCA8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435c4e-884a-411d-b670-ef9087f230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7011</TotalTime>
  <Words>4881</Words>
  <Application>Microsoft Office PowerPoint</Application>
  <PresentationFormat>Custom</PresentationFormat>
  <Paragraphs>252</Paragraphs>
  <Slides>20</Slides>
  <Notes>20</Notes>
  <HiddenSlides>0</HiddenSlides>
  <MMClips>21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Arial</vt:lpstr>
      <vt:lpstr>Calibri</vt:lpstr>
      <vt:lpstr>Calibri Light</vt:lpstr>
      <vt:lpstr>Garamond</vt:lpstr>
      <vt:lpstr>Merriweather</vt:lpstr>
      <vt:lpstr>Open Sans</vt:lpstr>
      <vt:lpstr>Open Sans Semibold</vt:lpstr>
      <vt:lpstr>Office Theme</vt:lpstr>
      <vt:lpstr>1_Office Theme</vt:lpstr>
      <vt:lpstr>Council Office CPPS &amp; ACCF Funding  Fiscal Year 2025</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Partnering with the City Council Offices: CPPS Funding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Figuracion, Amor</dc:creator>
  <cp:lastModifiedBy>Bielecki, Malachi</cp:lastModifiedBy>
  <cp:revision>260</cp:revision>
  <cp:lastPrinted>2022-06-28T18:16:50Z</cp:lastPrinted>
  <dcterms:created xsi:type="dcterms:W3CDTF">2016-01-12T16:55:21Z</dcterms:created>
  <dcterms:modified xsi:type="dcterms:W3CDTF">2024-06-21T21:07:54Z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154bc741-a538-4b9f-b1a9-b2fdc83cf30a</vt:lpwstr>
  </property>
  <property fmtid="{D5CDD505-2E9C-101B-9397-08002B2CF9AE}" pid="3" name="ContentTypeId">
    <vt:lpwstr>0x010100E1CF9B910701EF4A9ECD120BFB647DBD</vt:lpwstr>
  </property>
</Properties>
</file>