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7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61" r:id="rId8"/>
    <p:sldId id="259" r:id="rId9"/>
    <p:sldId id="260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F6B"/>
    <a:srgbClr val="009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50CD35-3488-43AA-B5FC-B8D2E0E5E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D3A2D-325D-43B3-AD08-92DA61C89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D70242-D98F-4CA2-AA36-61B2129D3457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C9CF5-6832-4C16-84DD-69D490A92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00772-0433-4971-B886-8CC9B08E3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4ABCAE-FFE3-4AA0-AEDB-071C3BC5D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1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26049E-91CC-41D7-86A4-048631A56457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5407AF-B087-4509-BB09-FC5C1A27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0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3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5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76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4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2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2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6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10052491" y="5188116"/>
            <a:ext cx="123442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585827" y="799074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942702"/>
            <a:ext cx="9613861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94270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E2BF5E-EA6A-4C92-A04A-CC62F77E6A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931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1968E0-B35C-426E-B14B-08BBEF6555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367850"/>
            <a:ext cx="12192000" cy="552122"/>
          </a:xfrm>
          <a:prstGeom prst="rect">
            <a:avLst/>
          </a:prstGeom>
        </p:spPr>
      </p:pic>
      <p:sp>
        <p:nvSpPr>
          <p:cNvPr id="12" name="Flowchart: Manual Input 11">
            <a:extLst>
              <a:ext uri="{FF2B5EF4-FFF2-40B4-BE49-F238E27FC236}">
                <a16:creationId xmlns:a16="http://schemas.microsoft.com/office/drawing/2014/main" id="{05E221F9-DE2C-4A36-88E2-C9D992FCCFE2}"/>
              </a:ext>
            </a:extLst>
          </p:cNvPr>
          <p:cNvSpPr/>
          <p:nvPr userDrawn="1"/>
        </p:nvSpPr>
        <p:spPr>
          <a:xfrm>
            <a:off x="10585826" y="5189838"/>
            <a:ext cx="1602997" cy="166816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1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182 h 10000"/>
              <a:gd name="connsiteX0" fmla="*/ 0 w 10000"/>
              <a:gd name="connsiteY0" fmla="*/ 71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182 h 10000"/>
              <a:gd name="connsiteX0" fmla="*/ 0 w 10000"/>
              <a:gd name="connsiteY0" fmla="*/ 71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182 h 10000"/>
              <a:gd name="connsiteX0" fmla="*/ 0 w 10000"/>
              <a:gd name="connsiteY0" fmla="*/ 71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182 h 10000"/>
              <a:gd name="connsiteX0" fmla="*/ 0 w 10000"/>
              <a:gd name="connsiteY0" fmla="*/ 71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182 h 10000"/>
              <a:gd name="connsiteX0" fmla="*/ 0 w 10000"/>
              <a:gd name="connsiteY0" fmla="*/ 9749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0 w 10000"/>
              <a:gd name="connsiteY4" fmla="*/ 9749 h 12567"/>
              <a:gd name="connsiteX0" fmla="*/ 0 w 10000"/>
              <a:gd name="connsiteY0" fmla="*/ 9749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0 w 10000"/>
              <a:gd name="connsiteY4" fmla="*/ 9749 h 12567"/>
              <a:gd name="connsiteX0" fmla="*/ 0 w 10000"/>
              <a:gd name="connsiteY0" fmla="*/ 9749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0 w 10000"/>
              <a:gd name="connsiteY4" fmla="*/ 9749 h 12567"/>
              <a:gd name="connsiteX0" fmla="*/ 0 w 10000"/>
              <a:gd name="connsiteY0" fmla="*/ 9749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0 w 10000"/>
              <a:gd name="connsiteY4" fmla="*/ 9749 h 12567"/>
              <a:gd name="connsiteX0" fmla="*/ 0 w 10000"/>
              <a:gd name="connsiteY0" fmla="*/ 9749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0 w 10000"/>
              <a:gd name="connsiteY4" fmla="*/ 9749 h 12567"/>
              <a:gd name="connsiteX0" fmla="*/ 0 w 12261"/>
              <a:gd name="connsiteY0" fmla="*/ 9811 h 12567"/>
              <a:gd name="connsiteX1" fmla="*/ 12210 w 12261"/>
              <a:gd name="connsiteY1" fmla="*/ 0 h 12567"/>
              <a:gd name="connsiteX2" fmla="*/ 12261 w 12261"/>
              <a:gd name="connsiteY2" fmla="*/ 12567 h 12567"/>
              <a:gd name="connsiteX3" fmla="*/ 2261 w 12261"/>
              <a:gd name="connsiteY3" fmla="*/ 12567 h 12567"/>
              <a:gd name="connsiteX4" fmla="*/ 0 w 12261"/>
              <a:gd name="connsiteY4" fmla="*/ 9811 h 12567"/>
              <a:gd name="connsiteX0" fmla="*/ 0 w 12261"/>
              <a:gd name="connsiteY0" fmla="*/ 9811 h 12567"/>
              <a:gd name="connsiteX1" fmla="*/ 12210 w 12261"/>
              <a:gd name="connsiteY1" fmla="*/ 0 h 12567"/>
              <a:gd name="connsiteX2" fmla="*/ 12261 w 12261"/>
              <a:gd name="connsiteY2" fmla="*/ 12567 h 12567"/>
              <a:gd name="connsiteX3" fmla="*/ 2261 w 12261"/>
              <a:gd name="connsiteY3" fmla="*/ 12567 h 12567"/>
              <a:gd name="connsiteX4" fmla="*/ 0 w 12261"/>
              <a:gd name="connsiteY4" fmla="*/ 9811 h 12567"/>
              <a:gd name="connsiteX0" fmla="*/ 977 w 10000"/>
              <a:gd name="connsiteY0" fmla="*/ 8942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977 w 10000"/>
              <a:gd name="connsiteY4" fmla="*/ 8942 h 12567"/>
              <a:gd name="connsiteX0" fmla="*/ 977 w 10000"/>
              <a:gd name="connsiteY0" fmla="*/ 8942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977 w 10000"/>
              <a:gd name="connsiteY4" fmla="*/ 8942 h 12567"/>
              <a:gd name="connsiteX0" fmla="*/ 1 w 10000"/>
              <a:gd name="connsiteY0" fmla="*/ 8942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1 w 10000"/>
              <a:gd name="connsiteY4" fmla="*/ 8942 h 12567"/>
              <a:gd name="connsiteX0" fmla="*/ 1 w 10000"/>
              <a:gd name="connsiteY0" fmla="*/ 8942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1 w 10000"/>
              <a:gd name="connsiteY4" fmla="*/ 8942 h 1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567">
                <a:moveTo>
                  <a:pt x="1" y="8942"/>
                </a:moveTo>
                <a:cubicBezTo>
                  <a:pt x="6468" y="8555"/>
                  <a:pt x="9392" y="6542"/>
                  <a:pt x="9949" y="0"/>
                </a:cubicBezTo>
                <a:lnTo>
                  <a:pt x="10000" y="12567"/>
                </a:lnTo>
                <a:lnTo>
                  <a:pt x="0" y="12567"/>
                </a:lnTo>
                <a:cubicBezTo>
                  <a:pt x="0" y="11359"/>
                  <a:pt x="1" y="10150"/>
                  <a:pt x="1" y="8942"/>
                </a:cubicBezTo>
                <a:close/>
              </a:path>
            </a:pathLst>
          </a:custGeom>
          <a:solidFill>
            <a:srgbClr val="00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6E5BFD-5DE6-49A2-A4D3-1FB69766D012}"/>
              </a:ext>
            </a:extLst>
          </p:cNvPr>
          <p:cNvSpPr txBox="1"/>
          <p:nvPr userDrawn="1"/>
        </p:nvSpPr>
        <p:spPr>
          <a:xfrm>
            <a:off x="9535822" y="6505411"/>
            <a:ext cx="234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sandiego.gov/sustainability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0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1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1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3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 userDrawn="1"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802656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9441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D607ED-9D7E-48A4-8A04-79E009C02BB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793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C07AAE-C19D-4290-AC14-36AFC7494DE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6367850"/>
            <a:ext cx="12192000" cy="552122"/>
          </a:xfrm>
          <a:prstGeom prst="rect">
            <a:avLst/>
          </a:prstGeom>
        </p:spPr>
      </p:pic>
      <p:sp>
        <p:nvSpPr>
          <p:cNvPr id="10" name="Flowchart: Manual Input 11">
            <a:extLst>
              <a:ext uri="{FF2B5EF4-FFF2-40B4-BE49-F238E27FC236}">
                <a16:creationId xmlns:a16="http://schemas.microsoft.com/office/drawing/2014/main" id="{794C060F-551A-4F37-B118-B7768A0D3A8D}"/>
              </a:ext>
            </a:extLst>
          </p:cNvPr>
          <p:cNvSpPr/>
          <p:nvPr userDrawn="1"/>
        </p:nvSpPr>
        <p:spPr>
          <a:xfrm>
            <a:off x="10585826" y="5189838"/>
            <a:ext cx="1602997" cy="166816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1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182 h 10000"/>
              <a:gd name="connsiteX0" fmla="*/ 0 w 10000"/>
              <a:gd name="connsiteY0" fmla="*/ 71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182 h 10000"/>
              <a:gd name="connsiteX0" fmla="*/ 0 w 10000"/>
              <a:gd name="connsiteY0" fmla="*/ 71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182 h 10000"/>
              <a:gd name="connsiteX0" fmla="*/ 0 w 10000"/>
              <a:gd name="connsiteY0" fmla="*/ 71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182 h 10000"/>
              <a:gd name="connsiteX0" fmla="*/ 0 w 10000"/>
              <a:gd name="connsiteY0" fmla="*/ 71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182 h 10000"/>
              <a:gd name="connsiteX0" fmla="*/ 0 w 10000"/>
              <a:gd name="connsiteY0" fmla="*/ 9749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0 w 10000"/>
              <a:gd name="connsiteY4" fmla="*/ 9749 h 12567"/>
              <a:gd name="connsiteX0" fmla="*/ 0 w 10000"/>
              <a:gd name="connsiteY0" fmla="*/ 9749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0 w 10000"/>
              <a:gd name="connsiteY4" fmla="*/ 9749 h 12567"/>
              <a:gd name="connsiteX0" fmla="*/ 0 w 10000"/>
              <a:gd name="connsiteY0" fmla="*/ 9749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0 w 10000"/>
              <a:gd name="connsiteY4" fmla="*/ 9749 h 12567"/>
              <a:gd name="connsiteX0" fmla="*/ 0 w 10000"/>
              <a:gd name="connsiteY0" fmla="*/ 9749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0 w 10000"/>
              <a:gd name="connsiteY4" fmla="*/ 9749 h 12567"/>
              <a:gd name="connsiteX0" fmla="*/ 0 w 10000"/>
              <a:gd name="connsiteY0" fmla="*/ 9749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0 w 10000"/>
              <a:gd name="connsiteY4" fmla="*/ 9749 h 12567"/>
              <a:gd name="connsiteX0" fmla="*/ 0 w 12261"/>
              <a:gd name="connsiteY0" fmla="*/ 9811 h 12567"/>
              <a:gd name="connsiteX1" fmla="*/ 12210 w 12261"/>
              <a:gd name="connsiteY1" fmla="*/ 0 h 12567"/>
              <a:gd name="connsiteX2" fmla="*/ 12261 w 12261"/>
              <a:gd name="connsiteY2" fmla="*/ 12567 h 12567"/>
              <a:gd name="connsiteX3" fmla="*/ 2261 w 12261"/>
              <a:gd name="connsiteY3" fmla="*/ 12567 h 12567"/>
              <a:gd name="connsiteX4" fmla="*/ 0 w 12261"/>
              <a:gd name="connsiteY4" fmla="*/ 9811 h 12567"/>
              <a:gd name="connsiteX0" fmla="*/ 0 w 12261"/>
              <a:gd name="connsiteY0" fmla="*/ 9811 h 12567"/>
              <a:gd name="connsiteX1" fmla="*/ 12210 w 12261"/>
              <a:gd name="connsiteY1" fmla="*/ 0 h 12567"/>
              <a:gd name="connsiteX2" fmla="*/ 12261 w 12261"/>
              <a:gd name="connsiteY2" fmla="*/ 12567 h 12567"/>
              <a:gd name="connsiteX3" fmla="*/ 2261 w 12261"/>
              <a:gd name="connsiteY3" fmla="*/ 12567 h 12567"/>
              <a:gd name="connsiteX4" fmla="*/ 0 w 12261"/>
              <a:gd name="connsiteY4" fmla="*/ 9811 h 12567"/>
              <a:gd name="connsiteX0" fmla="*/ 977 w 10000"/>
              <a:gd name="connsiteY0" fmla="*/ 8942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977 w 10000"/>
              <a:gd name="connsiteY4" fmla="*/ 8942 h 12567"/>
              <a:gd name="connsiteX0" fmla="*/ 977 w 10000"/>
              <a:gd name="connsiteY0" fmla="*/ 8942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977 w 10000"/>
              <a:gd name="connsiteY4" fmla="*/ 8942 h 12567"/>
              <a:gd name="connsiteX0" fmla="*/ 1 w 10000"/>
              <a:gd name="connsiteY0" fmla="*/ 8942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1 w 10000"/>
              <a:gd name="connsiteY4" fmla="*/ 8942 h 12567"/>
              <a:gd name="connsiteX0" fmla="*/ 1 w 10000"/>
              <a:gd name="connsiteY0" fmla="*/ 8942 h 12567"/>
              <a:gd name="connsiteX1" fmla="*/ 9949 w 10000"/>
              <a:gd name="connsiteY1" fmla="*/ 0 h 12567"/>
              <a:gd name="connsiteX2" fmla="*/ 10000 w 10000"/>
              <a:gd name="connsiteY2" fmla="*/ 12567 h 12567"/>
              <a:gd name="connsiteX3" fmla="*/ 0 w 10000"/>
              <a:gd name="connsiteY3" fmla="*/ 12567 h 12567"/>
              <a:gd name="connsiteX4" fmla="*/ 1 w 10000"/>
              <a:gd name="connsiteY4" fmla="*/ 8942 h 1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567">
                <a:moveTo>
                  <a:pt x="1" y="8942"/>
                </a:moveTo>
                <a:cubicBezTo>
                  <a:pt x="6468" y="8555"/>
                  <a:pt x="9392" y="6542"/>
                  <a:pt x="9949" y="0"/>
                </a:cubicBezTo>
                <a:lnTo>
                  <a:pt x="10000" y="12567"/>
                </a:lnTo>
                <a:lnTo>
                  <a:pt x="0" y="12567"/>
                </a:lnTo>
                <a:cubicBezTo>
                  <a:pt x="0" y="11359"/>
                  <a:pt x="1" y="10150"/>
                  <a:pt x="1" y="8942"/>
                </a:cubicBezTo>
                <a:close/>
              </a:path>
            </a:pathLst>
          </a:custGeom>
          <a:solidFill>
            <a:srgbClr val="00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FED4C-5EB5-4AD2-9C88-82138BB51F7C}"/>
              </a:ext>
            </a:extLst>
          </p:cNvPr>
          <p:cNvSpPr txBox="1"/>
          <p:nvPr userDrawn="1"/>
        </p:nvSpPr>
        <p:spPr>
          <a:xfrm>
            <a:off x="9535822" y="6505411"/>
            <a:ext cx="234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sandiego.gov/sustainability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ctorres@sandiego.gov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itynet.sandiego.gov/sites/default/files/front_page_ppt_1920x1080_lores.jpg">
            <a:extLst>
              <a:ext uri="{FF2B5EF4-FFF2-40B4-BE49-F238E27FC236}">
                <a16:creationId xmlns:a16="http://schemas.microsoft.com/office/drawing/2014/main" id="{49B62AD9-D5FE-4DB7-AA08-8058F6D0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87"/>
            <a:ext cx="12192000" cy="69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F08EB-495B-4F59-9AE0-81E72B1F164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5946" y="1729582"/>
            <a:ext cx="6590269" cy="1285467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The Climate Action Plan and Equity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B736C-9A72-4014-8CFF-9DFDB6F30F3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5946" y="3022600"/>
            <a:ext cx="7926817" cy="40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Roberto Carlos Torres, Social Equity Specialist</a:t>
            </a:r>
            <a:endParaRPr lang="ru-R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D9F0D-94FB-46F8-88FD-0CBAE61AF41A}"/>
              </a:ext>
            </a:extLst>
          </p:cNvPr>
          <p:cNvSpPr txBox="1"/>
          <p:nvPr/>
        </p:nvSpPr>
        <p:spPr>
          <a:xfrm>
            <a:off x="205946" y="5544065"/>
            <a:ext cx="617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Sustainable Energy Advisory Board Meeting</a:t>
            </a:r>
          </a:p>
          <a:p>
            <a:r>
              <a:rPr lang="en-US" dirty="0"/>
              <a:t>Thursday, September 12, 2019</a:t>
            </a:r>
          </a:p>
        </p:txBody>
      </p:sp>
    </p:spTree>
    <p:extLst>
      <p:ext uri="{BB962C8B-B14F-4D97-AF65-F5344CB8AC3E}">
        <p14:creationId xmlns:p14="http://schemas.microsoft.com/office/powerpoint/2010/main" val="185794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B796-9503-4924-8D6F-541ED136F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In the 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70193-B047-4DEF-93FC-92D83DDFE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325063" cy="359931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Address Environmental Justice</a:t>
            </a:r>
          </a:p>
          <a:p>
            <a:r>
              <a:rPr lang="en-US" dirty="0"/>
              <a:t>Prioritize Communities of Concern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C7C16-D157-4314-A2B2-B3BF34E83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3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B4C61B-872A-434F-BA10-14E8E8274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65" y="1127895"/>
            <a:ext cx="3871786" cy="50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2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83C3-F29A-4B5E-B604-F012C82A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Communities of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8FB3-887A-4FD4-A8B7-B31408D84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6470122" cy="3599316"/>
          </a:xfrm>
        </p:spPr>
        <p:txBody>
          <a:bodyPr/>
          <a:lstStyle/>
          <a:p>
            <a:r>
              <a:rPr lang="en-US" dirty="0"/>
              <a:t>Defined as</a:t>
            </a:r>
          </a:p>
          <a:p>
            <a:pPr lvl="1"/>
            <a:r>
              <a:rPr lang="en-US" dirty="0"/>
              <a:t>Council Policy 800-14</a:t>
            </a:r>
          </a:p>
          <a:p>
            <a:pPr lvl="1"/>
            <a:r>
              <a:rPr lang="en-US" dirty="0"/>
              <a:t>Top 30% in </a:t>
            </a:r>
            <a:r>
              <a:rPr lang="en-US" dirty="0" err="1"/>
              <a:t>CalEnviroScreen</a:t>
            </a:r>
            <a:endParaRPr lang="en-US" dirty="0"/>
          </a:p>
          <a:p>
            <a:pPr lvl="1"/>
            <a:r>
              <a:rPr lang="en-US" dirty="0"/>
              <a:t>CDBG Eligible Communities</a:t>
            </a:r>
          </a:p>
          <a:p>
            <a:pPr lvl="1"/>
            <a:r>
              <a:rPr lang="en-US" dirty="0"/>
              <a:t>Within ½ mile radius of affordable housing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85E51-0DA8-4FCE-8742-3521DF04D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525" y="1273432"/>
            <a:ext cx="3650906" cy="486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B2F9C4-CBB9-4C14-994C-AA12C156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534" y="1176566"/>
            <a:ext cx="4420172" cy="3107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E581F7-DCFB-4BD6-AA2B-D7677542A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8" y="1545825"/>
            <a:ext cx="5909733" cy="4996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DF470A-A7A1-47B4-894E-288991E55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927" y="4470397"/>
            <a:ext cx="4511145" cy="202112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B24DDDB-8168-4C21-87AE-70806455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802656"/>
            <a:ext cx="9613861" cy="761266"/>
          </a:xfrm>
        </p:spPr>
        <p:txBody>
          <a:bodyPr/>
          <a:lstStyle/>
          <a:p>
            <a:r>
              <a:rPr lang="en-US" dirty="0"/>
              <a:t>Mapping Communities of Concern</a:t>
            </a:r>
          </a:p>
        </p:txBody>
      </p:sp>
    </p:spTree>
    <p:extLst>
      <p:ext uri="{BB962C8B-B14F-4D97-AF65-F5344CB8AC3E}">
        <p14:creationId xmlns:p14="http://schemas.microsoft.com/office/powerpoint/2010/main" val="98332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0FD9-E33B-42E4-AAE4-1C8D8375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Climate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0E79-5D00-426D-A513-7013864E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519549" cy="3599316"/>
          </a:xfrm>
        </p:spPr>
        <p:txBody>
          <a:bodyPr>
            <a:normAutofit lnSpcReduction="10000"/>
          </a:bodyPr>
          <a:lstStyle/>
          <a:p>
            <a:pPr>
              <a:spcBef>
                <a:spcPts val="3000"/>
              </a:spcBef>
            </a:pPr>
            <a:r>
              <a:rPr lang="en-US" dirty="0"/>
              <a:t>Joined Government Alliance for Race and Equity (GARE)</a:t>
            </a:r>
          </a:p>
          <a:p>
            <a:pPr>
              <a:spcBef>
                <a:spcPts val="3000"/>
              </a:spcBef>
            </a:pPr>
            <a:r>
              <a:rPr lang="en-US" dirty="0"/>
              <a:t>Secured $150,000 Partners for Places Grant</a:t>
            </a:r>
          </a:p>
          <a:p>
            <a:pPr>
              <a:spcBef>
                <a:spcPts val="3000"/>
              </a:spcBef>
            </a:pPr>
            <a:r>
              <a:rPr lang="en-US" dirty="0"/>
              <a:t>Established informal Equity Stakeholder Working Group</a:t>
            </a:r>
          </a:p>
          <a:p>
            <a:pPr>
              <a:spcBef>
                <a:spcPts val="3000"/>
              </a:spcBef>
            </a:pPr>
            <a:r>
              <a:rPr lang="en-US" dirty="0"/>
              <a:t>Establishing San Diego’s Climate Equity Index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8FC84-4E3E-4085-9DFF-112B6907D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281" y="1301578"/>
            <a:ext cx="4585729" cy="34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2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C1B34E6-B201-4397-9F89-3B4D1768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0E596E3-71CF-435E-9046-353E0F0539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411" b="41834"/>
          <a:stretch/>
        </p:blipFill>
        <p:spPr>
          <a:xfrm>
            <a:off x="1618584" y="461315"/>
            <a:ext cx="9613859" cy="3888262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7E1C8D-0491-4192-8BA3-DB96CEE78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Roberto C. Torres, Social Equity Specialist</a:t>
            </a:r>
          </a:p>
          <a:p>
            <a:r>
              <a:rPr lang="en-US" dirty="0">
                <a:hlinkClick r:id="rId3"/>
              </a:rPr>
              <a:t>rctorres@sandiego.gov</a:t>
            </a:r>
            <a:r>
              <a:rPr lang="en-US" dirty="0"/>
              <a:t> • (619) 533-5974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24D6E5-4147-45EE-B071-FFEDAB789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514" y="4938141"/>
            <a:ext cx="3625150" cy="5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0867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SDColorScheme">
      <a:dk1>
        <a:srgbClr val="37424A"/>
      </a:dk1>
      <a:lt1>
        <a:sysClr val="window" lastClr="FFFFFF"/>
      </a:lt1>
      <a:dk2>
        <a:srgbClr val="37424A"/>
      </a:dk2>
      <a:lt2>
        <a:srgbClr val="DAD7CB"/>
      </a:lt2>
      <a:accent1>
        <a:srgbClr val="0098DB"/>
      </a:accent1>
      <a:accent2>
        <a:srgbClr val="FFB652"/>
      </a:accent2>
      <a:accent3>
        <a:srgbClr val="00C7B2"/>
      </a:accent3>
      <a:accent4>
        <a:srgbClr val="FCD900"/>
      </a:accent4>
      <a:accent5>
        <a:srgbClr val="D47600"/>
      </a:accent5>
      <a:accent6>
        <a:srgbClr val="009581"/>
      </a:accent6>
      <a:hlink>
        <a:srgbClr val="00B0F0"/>
      </a:hlink>
      <a:folHlink>
        <a:srgbClr val="595959"/>
      </a:folHlink>
    </a:clrScheme>
    <a:fontScheme name="SD Style">
      <a:majorFont>
        <a:latin typeface="Open Sans Semibold"/>
        <a:ea typeface=""/>
        <a:cs typeface=""/>
      </a:majorFont>
      <a:minorFont>
        <a:latin typeface="Merriweather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492763-City Berlin Design_SL_V1.pptx" id="{3F282180-5EEA-405F-B4AB-74AFDB282BED}" vid="{2C324EBF-668F-414A-954E-8F9D25B67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B0B8669-5F33-417F-97D4-E062AF4A18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763669-6920-4D40-91A7-A09F8FE227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FFEF88-46AD-4DA4-B4B0-B0CB702092EE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Berlin design</Template>
  <TotalTime>0</TotalTime>
  <Words>116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Merriweather</vt:lpstr>
      <vt:lpstr>Open Sans</vt:lpstr>
      <vt:lpstr>Open Sans Semibold</vt:lpstr>
      <vt:lpstr>Berlin</vt:lpstr>
      <vt:lpstr>The Climate Action Plan and Equity</vt:lpstr>
      <vt:lpstr>Equity In the CAP</vt:lpstr>
      <vt:lpstr>Communities of Concern</vt:lpstr>
      <vt:lpstr>Mapping Communities of Concern</vt:lpstr>
      <vt:lpstr>Addressing Climate Equity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2019-08-26T18:16:40Z</dcterms:created>
  <dcterms:modified xsi:type="dcterms:W3CDTF">2019-09-12T15:41:57Z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